
<file path=[Content_Types].xml><?xml version="1.0" encoding="utf-8"?>
<Types xmlns="http://schemas.openxmlformats.org/package/2006/content-types">
  <Default Extension="xml" ContentType="application/xml"/>
  <Default Extension="jpeg" ContentType="image/jpeg"/>
  <Default Extension="tiff" ContentType="image/tiff"/>
  <Default Extension="jpg" ContentType="image/jpeg"/>
  <Default Extension="rels" ContentType="application/vnd.openxmlformats-package.relationships+xml"/>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notesMasterIdLst>
    <p:notesMasterId r:id="rId14"/>
  </p:notesMasterIdLst>
  <p:sldIdLst>
    <p:sldId id="259" r:id="rId5"/>
    <p:sldId id="260" r:id="rId6"/>
    <p:sldId id="261" r:id="rId7"/>
    <p:sldId id="262" r:id="rId8"/>
    <p:sldId id="263" r:id="rId9"/>
    <p:sldId id="264" r:id="rId10"/>
    <p:sldId id="265" r:id="rId11"/>
    <p:sldId id="266" r:id="rId12"/>
    <p:sldId id="267" r:id="rId13"/>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2"/>
    <a:srgbClr val="E6E6E6"/>
    <a:srgbClr val="FBF3F7"/>
    <a:srgbClr val="E6ECED"/>
    <a:srgbClr val="E5E5DE"/>
    <a:srgbClr val="F4F5EC"/>
    <a:srgbClr val="E6F5F6"/>
    <a:srgbClr val="F6F6F6"/>
    <a:srgbClr val="CCFFFF"/>
    <a:srgbClr val="DCD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94" autoAdjust="0"/>
    <p:restoredTop sz="95900" autoAdjust="0"/>
  </p:normalViewPr>
  <p:slideViewPr>
    <p:cSldViewPr snapToGrid="0" showGuides="1">
      <p:cViewPr>
        <p:scale>
          <a:sx n="40" d="100"/>
          <a:sy n="40" d="100"/>
        </p:scale>
        <p:origin x="864" y="-544"/>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notesMaster" Target="notesMasters/notesMaster1.xml"/><Relationship Id="rId15" Type="http://schemas.openxmlformats.org/officeDocument/2006/relationships/commentAuthors" Target="commentAuthors.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56DF31C0-1F2F-4B03-8876-87493E70ED40}" type="datetimeFigureOut">
              <a:rPr lang="en-GB" smtClean="0"/>
              <a:t>01/04/2022</a:t>
            </a:fld>
            <a:endParaRPr lang="en-GB"/>
          </a:p>
        </p:txBody>
      </p:sp>
      <p:sp>
        <p:nvSpPr>
          <p:cNvPr id="4" name="Slide Image Placeholder 3"/>
          <p:cNvSpPr>
            <a:spLocks noGrp="1" noRot="1" noChangeAspect="1"/>
          </p:cNvSpPr>
          <p:nvPr>
            <p:ph type="sldImg" idx="2"/>
          </p:nvPr>
        </p:nvSpPr>
        <p:spPr>
          <a:xfrm>
            <a:off x="1030288" y="1243013"/>
            <a:ext cx="47450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F4025A32-8C64-4E11-B663-1569DC4939AA}" type="slidenum">
              <a:rPr lang="en-GB" smtClean="0"/>
              <a:t>‹#›</a:t>
            </a:fld>
            <a:endParaRPr lang="en-GB"/>
          </a:p>
        </p:txBody>
      </p:sp>
    </p:spTree>
    <p:extLst>
      <p:ext uri="{BB962C8B-B14F-4D97-AF65-F5344CB8AC3E}">
        <p14:creationId xmlns:p14="http://schemas.microsoft.com/office/powerpoint/2010/main" val="2773552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025A32-8C64-4E11-B663-1569DC4939AA}" type="slidenum">
              <a:rPr lang="en-GB" smtClean="0"/>
              <a:t>1</a:t>
            </a:fld>
            <a:endParaRPr lang="en-GB"/>
          </a:p>
        </p:txBody>
      </p:sp>
    </p:spTree>
    <p:extLst>
      <p:ext uri="{BB962C8B-B14F-4D97-AF65-F5344CB8AC3E}">
        <p14:creationId xmlns:p14="http://schemas.microsoft.com/office/powerpoint/2010/main" val="261849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xmlns="" id="{8B43F24F-F0FB-412D-9664-1168B0AE1CEF}"/>
              </a:ext>
              <a:ext uri="{C183D7F6-B498-43B3-948B-1728B52AA6E4}">
                <adec:decorative xmlns:adec="http://schemas.microsoft.com/office/drawing/2017/decorative" xmlns=""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xmlns=""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xmlns="" id="{1AB46ECE-0E13-4515-9430-332A23640361}"/>
              </a:ext>
              <a:ext uri="{C183D7F6-B498-43B3-948B-1728B52AA6E4}">
                <adec:decorative xmlns:adec="http://schemas.microsoft.com/office/drawing/2017/decorative" xmlns=""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xmlns=""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xmlns="" id="{629FEC58-A4F3-4197-81B4-E6B1FBA9593F}"/>
              </a:ext>
              <a:ext uri="{C183D7F6-B498-43B3-948B-1728B52AA6E4}">
                <adec:decorative xmlns:adec="http://schemas.microsoft.com/office/drawing/2017/decorative" xmlns=""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xmlns=""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xmlns="" id="{63912914-2747-4DDE-8D76-5195595D4A64}"/>
              </a:ext>
              <a:ext uri="{C183D7F6-B498-43B3-948B-1728B52AA6E4}">
                <adec:decorative xmlns:adec="http://schemas.microsoft.com/office/drawing/2017/decorative" xmlns=""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xmlns=""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xmlns="" id="{1BEB6CBD-170B-4F09-B2F0-698A9A96E623}"/>
              </a:ext>
              <a:ext uri="{C183D7F6-B498-43B3-948B-1728B52AA6E4}">
                <adec:decorative xmlns:adec="http://schemas.microsoft.com/office/drawing/2017/decorative" xmlns=""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xmlns=""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xmlns="" id="{F798A082-AC4D-4A8D-9CF2-9430DF1C5F78}"/>
              </a:ext>
              <a:ext uri="{C183D7F6-B498-43B3-948B-1728B52AA6E4}">
                <adec:decorative xmlns:adec="http://schemas.microsoft.com/office/drawing/2017/decorative" xmlns=""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xmlns=""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xmlns="" id="{DE17EA3D-1D97-402B-951A-07B65353F3E1}"/>
              </a:ext>
              <a:ext uri="{C183D7F6-B498-43B3-948B-1728B52AA6E4}">
                <adec:decorative xmlns:adec="http://schemas.microsoft.com/office/drawing/2017/decorative" xmlns=""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xmlns=""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xmlns="" id="{8DBB5D15-5B0D-4AD2-A799-ADC5BDBD177B}"/>
              </a:ext>
              <a:ext uri="{C183D7F6-B498-43B3-948B-1728B52AA6E4}">
                <adec:decorative xmlns:adec="http://schemas.microsoft.com/office/drawing/2017/decorative" xmlns=""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xmlns=""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xmlns="" id="{BBD276F9-89C3-4113-840D-B73A8EC65C36}"/>
              </a:ext>
              <a:ext uri="{C183D7F6-B498-43B3-948B-1728B52AA6E4}">
                <adec:decorative xmlns:adec="http://schemas.microsoft.com/office/drawing/2017/decorative" xmlns=""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xmlns=""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xmlns="" id="{36E3DF8E-C4AE-42AE-9D54-DAF4F3D3BE66}"/>
              </a:ext>
              <a:ext uri="{C183D7F6-B498-43B3-948B-1728B52AA6E4}">
                <adec:decorative xmlns:adec="http://schemas.microsoft.com/office/drawing/2017/decorative" xmlns=""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xmlns=""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xmlns="" id="{E6861DA8-30DB-48AE-B570-F97069B994CF}"/>
              </a:ext>
              <a:ext uri="{C183D7F6-B498-43B3-948B-1728B52AA6E4}">
                <adec:decorative xmlns:adec="http://schemas.microsoft.com/office/drawing/2017/decorative" xmlns=""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xmlns=""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xmlns=""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xmlns=""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a16="http://schemas.microsoft.com/office/drawing/2014/main" xmlns="" id="{7B0C01BF-3201-5040-8403-FAEDE26818D7}"/>
              </a:ext>
              <a:ext uri="{C183D7F6-B498-43B3-948B-1728B52AA6E4}">
                <adec:decorative xmlns:adec="http://schemas.microsoft.com/office/drawing/2017/decorative" xmlns=""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a16="http://schemas.microsoft.com/office/drawing/2014/main" xmlns="" id="{84358C45-E5AB-8842-A605-4825BAC4AD73}"/>
              </a:ext>
              <a:ext uri="{C183D7F6-B498-43B3-948B-1728B52AA6E4}">
                <adec:decorative xmlns:adec="http://schemas.microsoft.com/office/drawing/2017/decorative" xmlns=""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xmlns=""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xmlns=""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xmlns=""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xmlns=""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xmlns=""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xmlns=""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xmlns=""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xmlns=""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xmlns=""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xmlns=""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xmlns=""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xmlns=""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xmlns=""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xmlns=""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xmlns=""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xmlns=""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xmlns=""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xmlns=""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xmlns=""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xmlns=""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xmlns=""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xmlns=""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xmlns=""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xmlns=""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xmlns=""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xmlns=""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xmlns=""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xmlns=""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xmlns=""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xmlns=""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xmlns=""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xmlns=""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4" Type="http://schemas.openxmlformats.org/officeDocument/2006/relationships/hyperlink" Target="https://www.ucl.ac.uk/library/ucl-copyright-advice" TargetMode="External"/><Relationship Id="rId15" Type="http://schemas.openxmlformats.org/officeDocument/2006/relationships/hyperlink" Target="https://preview.tinyurl.com/UCL-GDPR" TargetMode="Externa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xmlns="" id="{002E5FBB-FB53-4B43-925B-1900D8F85C2B}"/>
              </a:ext>
              <a:ext uri="{C183D7F6-B498-43B3-948B-1728B52AA6E4}">
                <adec:decorative xmlns:adec="http://schemas.microsoft.com/office/drawing/2017/decorative" xmlns=""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xmlns=""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xmlns="" id="{AAE1DDCA-E69D-4D9F-9870-6F8562E2A2F8}"/>
              </a:ext>
              <a:ext uri="{C183D7F6-B498-43B3-948B-1728B52AA6E4}">
                <adec:decorative xmlns:adec="http://schemas.microsoft.com/office/drawing/2017/decorative" xmlns=""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xmlns=""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xmlns=""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xmlns=""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xmlns=""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xmlns=""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20" Type="http://schemas.openxmlformats.org/officeDocument/2006/relationships/image" Target="../media/image20.tiff"/><Relationship Id="rId21" Type="http://schemas.openxmlformats.org/officeDocument/2006/relationships/image" Target="../media/image21.tiff"/><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tiff"/><Relationship Id="rId17" Type="http://schemas.openxmlformats.org/officeDocument/2006/relationships/image" Target="../media/image17.tiff"/><Relationship Id="rId18" Type="http://schemas.openxmlformats.org/officeDocument/2006/relationships/image" Target="../media/image18.tiff"/><Relationship Id="rId19" Type="http://schemas.openxmlformats.org/officeDocument/2006/relationships/image" Target="../media/image19.jpe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xmlns="" id="{8951F1AA-AC47-404F-88E7-73E9D6F1B889}"/>
              </a:ext>
            </a:extLst>
          </p:cNvPr>
          <p:cNvPicPr>
            <a:picLocks noChangeAspect="1"/>
          </p:cNvPicPr>
          <p:nvPr/>
        </p:nvPicPr>
        <p:blipFill rotWithShape="1">
          <a:blip r:embed="rId3"/>
          <a:srcRect t="13324" b="6128"/>
          <a:stretch/>
        </p:blipFill>
        <p:spPr>
          <a:xfrm>
            <a:off x="14931469" y="6620699"/>
            <a:ext cx="4981822" cy="8828060"/>
          </a:xfrm>
          <a:prstGeom prst="rect">
            <a:avLst/>
          </a:prstGeom>
        </p:spPr>
      </p:pic>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278239" y="6003503"/>
            <a:ext cx="12419679"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indicate the extent to which this objective is met.</a:t>
            </a:r>
          </a:p>
          <a:p>
            <a:pPr marL="0" indent="0">
              <a:buNone/>
            </a:pPr>
            <a:endParaRPr lang="en-GB" sz="2000" dirty="0"/>
          </a:p>
        </p:txBody>
      </p:sp>
      <p:sp>
        <p:nvSpPr>
          <p:cNvPr id="40" name="Content Placeholder 39" descr="Column 1, box 2"/>
          <p:cNvSpPr>
            <a:spLocks noGrp="1"/>
          </p:cNvSpPr>
          <p:nvPr>
            <p:ph sz="quarter" idx="4294967295"/>
          </p:nvPr>
        </p:nvSpPr>
        <p:spPr>
          <a:xfrm>
            <a:off x="1424544" y="18346685"/>
            <a:ext cx="12278321"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a:t>
            </a:r>
            <a:r>
              <a:rPr lang="en-US" sz="2400" b="0" i="0" u="none" strike="noStrike" baseline="30000" dirty="0">
                <a:solidFill>
                  <a:srgbClr val="000000"/>
                </a:solidFill>
                <a:effectLst/>
              </a:rPr>
              <a:t>1</a:t>
            </a:r>
            <a:r>
              <a:rPr lang="en-US" sz="2400" b="0" i="0" u="none" strike="noStrike" dirty="0">
                <a:solidFill>
                  <a:srgbClr val="000000"/>
                </a:solidFill>
                <a:effectLst/>
              </a:rPr>
              <a:t>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a:t>
            </a:r>
            <a:r>
              <a:rPr lang="en-US" sz="2400" b="0" i="0" u="none" strike="noStrike" baseline="30000" dirty="0">
                <a:solidFill>
                  <a:srgbClr val="000000"/>
                </a:solidFill>
                <a:effectLst/>
              </a:rPr>
              <a:t>2</a:t>
            </a:r>
            <a:r>
              <a:rPr lang="en-US" sz="2400" b="0" i="0" u="none" strike="noStrike" dirty="0">
                <a:solidFill>
                  <a:srgbClr val="000000"/>
                </a:solidFill>
                <a:effectLst/>
              </a:rPr>
              <a:t>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increasing the need to understand public space design and features of the urban realm encompassed in the space “between buildings</a:t>
            </a:r>
            <a:r>
              <a:rPr lang="en-US" sz="2400" b="0" i="0" u="none" strike="noStrike" baseline="30000" dirty="0">
                <a:solidFill>
                  <a:srgbClr val="000000"/>
                </a:solidFill>
                <a:effectLst/>
              </a:rPr>
              <a:t>”3.</a:t>
            </a:r>
            <a:endParaRPr lang="en-US" sz="2400" baseline="30000" dirty="0">
              <a:effectLst/>
            </a:endParaRPr>
          </a:p>
          <a:p>
            <a:pPr marL="0" indent="0" algn="just" rtl="0">
              <a:spcBef>
                <a:spcPts val="0"/>
              </a:spcBef>
              <a:spcAft>
                <a:spcPts val="0"/>
              </a:spcAft>
              <a:buNone/>
            </a:pPr>
            <a:r>
              <a:rPr lang="en-US" sz="2400" dirty="0"/>
              <a:t/>
            </a: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streetspace creates competing demands, motivating the need to measure </a:t>
            </a:r>
            <a:r>
              <a:rPr lang="en-US" sz="2400" b="0" i="0" u="none" strike="noStrike" dirty="0" smtClean="0">
                <a:solidFill>
                  <a:srgbClr val="000000"/>
                </a:solidFill>
                <a:effectLst/>
              </a:rPr>
              <a:t>streetspace. </a:t>
            </a:r>
            <a:endParaRPr lang="en-US" sz="2400" b="0" i="0" u="none" strike="noStrike"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smtClean="0">
              <a:solidFill>
                <a:srgbClr val="000000"/>
              </a:solidFill>
            </a:endParaRPr>
          </a:p>
          <a:p>
            <a:pPr marL="0" indent="0" algn="just" rtl="0">
              <a:spcBef>
                <a:spcPts val="0"/>
              </a:spcBef>
              <a:spcAft>
                <a:spcPts val="0"/>
              </a:spcAft>
              <a:buNone/>
            </a:pPr>
            <a:endParaRPr lang="en-US" sz="2400" dirty="0">
              <a:solidFill>
                <a:srgbClr val="000000"/>
              </a:solidFill>
            </a:endParaRPr>
          </a:p>
          <a:p>
            <a:pPr marL="457200" indent="-457200" algn="just" rtl="0">
              <a:spcBef>
                <a:spcPts val="0"/>
              </a:spcBef>
              <a:spcAft>
                <a:spcPts val="0"/>
              </a:spcAft>
              <a:buAutoNum type="arabicPeriod"/>
            </a:pPr>
            <a:r>
              <a:rPr lang="en-US" sz="2000" b="0" i="0" u="none" strike="noStrike" dirty="0">
                <a:solidFill>
                  <a:srgbClr val="000000"/>
                </a:solidFill>
                <a:effectLst/>
              </a:rPr>
              <a:t>Banister, D. "The sustainable mobility paradigm." Transport policy 15.2 (2008)</a:t>
            </a:r>
          </a:p>
          <a:p>
            <a:pPr marL="457200" indent="-457200" algn="just" rtl="0">
              <a:spcBef>
                <a:spcPts val="0"/>
              </a:spcBef>
              <a:spcAft>
                <a:spcPts val="0"/>
              </a:spcAft>
              <a:buAutoNum type="arabicPeriod"/>
            </a:pPr>
            <a:r>
              <a:rPr lang="en-US" sz="2000" b="0" i="0" u="none" strike="noStrike" dirty="0">
                <a:solidFill>
                  <a:srgbClr val="000000"/>
                </a:solidFill>
                <a:effectLst/>
              </a:rPr>
              <a:t>Jones, P., </a:t>
            </a:r>
            <a:r>
              <a:rPr lang="en-US" sz="2000" b="0" i="0" u="none" strike="noStrike" dirty="0" err="1">
                <a:solidFill>
                  <a:srgbClr val="000000"/>
                </a:solidFill>
                <a:effectLst/>
              </a:rPr>
              <a:t>Boujenko</a:t>
            </a:r>
            <a:r>
              <a:rPr lang="en-US" sz="2000" b="0" i="0" u="none" strike="noStrike" dirty="0">
                <a:solidFill>
                  <a:srgbClr val="000000"/>
                </a:solidFill>
                <a:effectLst/>
              </a:rPr>
              <a:t>, N., &amp; Marshall, S. (2007). </a:t>
            </a:r>
            <a:r>
              <a:rPr lang="en-US" sz="2000" b="0" i="0" u="none" strike="noStrike" dirty="0" smtClean="0">
                <a:solidFill>
                  <a:srgbClr val="000000"/>
                </a:solidFill>
                <a:effectLst/>
              </a:rPr>
              <a:t>“Link </a:t>
            </a:r>
            <a:r>
              <a:rPr lang="en-US" sz="2000" b="0" i="0" u="none" strike="noStrike" dirty="0">
                <a:solidFill>
                  <a:srgbClr val="000000"/>
                </a:solidFill>
                <a:effectLst/>
              </a:rPr>
              <a:t>&amp; Place—A guide to street planning and </a:t>
            </a:r>
            <a:r>
              <a:rPr lang="en-US" sz="2000" b="0" i="0" u="none" strike="noStrike" dirty="0" smtClean="0">
                <a:solidFill>
                  <a:srgbClr val="000000"/>
                </a:solidFill>
                <a:effectLst/>
              </a:rPr>
              <a:t>design” </a:t>
            </a:r>
            <a:r>
              <a:rPr lang="en-US" sz="2000" b="0" i="0" u="none" strike="noStrike" dirty="0">
                <a:solidFill>
                  <a:srgbClr val="000000"/>
                </a:solidFill>
                <a:effectLst/>
              </a:rPr>
              <a:t>Landor.</a:t>
            </a:r>
            <a:endParaRPr lang="en-US" sz="2000" b="0" i="0" u="none" strike="noStrike" dirty="0">
              <a:solidFill>
                <a:srgbClr val="000000"/>
              </a:solidFill>
            </a:endParaRPr>
          </a:p>
          <a:p>
            <a:pPr marL="457200" indent="-457200" algn="just" rtl="0">
              <a:spcBef>
                <a:spcPts val="0"/>
              </a:spcBef>
              <a:spcAft>
                <a:spcPts val="0"/>
              </a:spcAft>
              <a:buAutoNum type="arabicPeriod"/>
            </a:pPr>
            <a:r>
              <a:rPr lang="en-US" sz="2000" b="0" i="0" u="none" strike="noStrike" dirty="0">
                <a:solidFill>
                  <a:srgbClr val="000000"/>
                </a:solidFill>
                <a:effectLst/>
              </a:rPr>
              <a:t>Gehl, Jan. </a:t>
            </a:r>
            <a:r>
              <a:rPr lang="en-US" sz="2000" b="0" i="0" u="none" strike="noStrike" dirty="0" smtClean="0">
                <a:solidFill>
                  <a:srgbClr val="000000"/>
                </a:solidFill>
                <a:effectLst/>
              </a:rPr>
              <a:t>“Life </a:t>
            </a:r>
            <a:r>
              <a:rPr lang="en-US" sz="2000" b="0" i="0" u="none" strike="noStrike" dirty="0">
                <a:solidFill>
                  <a:srgbClr val="000000"/>
                </a:solidFill>
                <a:effectLst/>
              </a:rPr>
              <a:t>between </a:t>
            </a:r>
            <a:r>
              <a:rPr lang="en-US" sz="2000" b="0" i="0" u="none" strike="noStrike" dirty="0" smtClean="0">
                <a:solidFill>
                  <a:srgbClr val="000000"/>
                </a:solidFill>
                <a:effectLst/>
              </a:rPr>
              <a:t>buildings”. </a:t>
            </a:r>
            <a:r>
              <a:rPr lang="en-US" sz="2000" b="0" i="0" u="none" strike="noStrike" dirty="0">
                <a:solidFill>
                  <a:srgbClr val="000000"/>
                </a:solidFill>
                <a:effectLst/>
              </a:rPr>
              <a:t>Vol. 23. New York: Van Nostrand Reinhold, </a:t>
            </a:r>
            <a:r>
              <a:rPr lang="en-US" sz="2000" b="0" i="0" u="none" strike="noStrike" dirty="0" smtClean="0">
                <a:solidFill>
                  <a:srgbClr val="000000"/>
                </a:solidFill>
                <a:effectLst/>
              </a:rPr>
              <a:t>1987</a:t>
            </a:r>
          </a:p>
          <a:p>
            <a:pPr marL="457200" indent="-457200" algn="just">
              <a:spcBef>
                <a:spcPts val="0"/>
              </a:spcBef>
              <a:buFont typeface="Arial" panose="020B0604020202020204" pitchFamily="34" charset="0"/>
              <a:buAutoNum type="arabicPeriod"/>
            </a:pPr>
            <a:r>
              <a:rPr lang="en-US" sz="2000" dirty="0" err="1" smtClean="0">
                <a:solidFill>
                  <a:srgbClr val="000000"/>
                </a:solidFill>
              </a:rPr>
              <a:t>Aderson</a:t>
            </a:r>
            <a:r>
              <a:rPr lang="en-US" sz="2000" dirty="0" smtClean="0">
                <a:solidFill>
                  <a:srgbClr val="000000"/>
                </a:solidFill>
              </a:rPr>
              <a:t>, J et al</a:t>
            </a:r>
            <a:r>
              <a:rPr lang="en-US" sz="2000" dirty="0">
                <a:solidFill>
                  <a:srgbClr val="000000"/>
                </a:solidFill>
              </a:rPr>
              <a:t>. ‘Corporate Editors in the Evolving Landscape of </a:t>
            </a:r>
            <a:r>
              <a:rPr lang="en-US" sz="2000" dirty="0" smtClean="0">
                <a:solidFill>
                  <a:srgbClr val="000000"/>
                </a:solidFill>
              </a:rPr>
              <a:t>OpenStreetMap</a:t>
            </a:r>
            <a:r>
              <a:rPr lang="en-US" sz="2000" dirty="0">
                <a:solidFill>
                  <a:srgbClr val="000000"/>
                </a:solidFill>
              </a:rPr>
              <a:t>’ ’, ISPRS International Journal of Geo-Information, 8(5), p. 232 </a:t>
            </a:r>
            <a:endParaRPr lang="en-US" sz="2000" b="0" i="0" u="none" strike="noStrike" dirty="0">
              <a:solidFill>
                <a:srgbClr val="000000"/>
              </a:solidFill>
              <a:effectLst/>
            </a:endParaRPr>
          </a:p>
        </p:txBody>
      </p:sp>
      <p:sp>
        <p:nvSpPr>
          <p:cNvPr id="35" name="Content Placeholder 34" descr="Column 3, box 1"/>
          <p:cNvSpPr>
            <a:spLocks noGrp="1"/>
          </p:cNvSpPr>
          <p:nvPr>
            <p:ph sz="quarter" idx="4294967295"/>
          </p:nvPr>
        </p:nvSpPr>
        <p:spPr>
          <a:xfrm>
            <a:off x="29029520" y="6040078"/>
            <a:ext cx="12267761" cy="9280408"/>
          </a:xfrm>
          <a:prstGeom prst="rect">
            <a:avLst/>
          </a:prstGeom>
        </p:spPr>
        <p:txBody>
          <a:bodyPr/>
          <a:lstStyle/>
          <a:p>
            <a:pPr marL="0" indent="0">
              <a:lnSpc>
                <a:spcPct val="100000"/>
              </a:lnSpc>
              <a:spcBef>
                <a:spcPts val="0"/>
              </a:spcBef>
              <a:buNone/>
            </a:pPr>
            <a:r>
              <a:rPr lang="en-GB" sz="3600" b="1" dirty="0"/>
              <a:t>Streets in Open Street Map</a:t>
            </a:r>
          </a:p>
          <a:p>
            <a:pPr marL="0" indent="0">
              <a:lnSpc>
                <a:spcPct val="100000"/>
              </a:lnSpc>
              <a:spcBef>
                <a:spcPts val="0"/>
              </a:spcBef>
              <a:buNone/>
            </a:pPr>
            <a:endParaRPr lang="en-GB" sz="3500" b="1" dirty="0"/>
          </a:p>
          <a:p>
            <a:pPr marL="0" indent="0" algn="just" rtl="0">
              <a:spcBef>
                <a:spcPts val="0"/>
              </a:spcBef>
              <a:spcAft>
                <a:spcPts val="0"/>
              </a:spcAft>
              <a:buNone/>
            </a:pPr>
            <a:r>
              <a:rPr lang="en-US" sz="2400" b="0" i="0" u="none" strike="noStrike" dirty="0">
                <a:solidFill>
                  <a:srgbClr val="000000"/>
                </a:solidFill>
                <a:effectLst/>
              </a:rPr>
              <a:t>OSM recommends a hierarchy for defining pedestrian routes. The overarching tag </a:t>
            </a:r>
            <a:r>
              <a:rPr lang="en-US" sz="2400" b="0" i="1" u="none" strike="noStrike" dirty="0">
                <a:solidFill>
                  <a:srgbClr val="000000"/>
                </a:solidFill>
                <a:effectLst/>
              </a:rPr>
              <a:t>“highway”=”footway”</a:t>
            </a:r>
            <a:r>
              <a:rPr lang="en-US" sz="2400" b="0" i="0" u="none" strike="noStrike" dirty="0">
                <a:solidFill>
                  <a:srgbClr val="000000"/>
                </a:solidFill>
                <a:effectLst/>
              </a:rPr>
              <a:t> should be applied to all pedestrian specific routes. The more specific </a:t>
            </a:r>
            <a:r>
              <a:rPr lang="en-US" sz="2400" b="0" i="1" u="none" strike="noStrike" dirty="0">
                <a:solidFill>
                  <a:srgbClr val="000000"/>
                </a:solidFill>
                <a:effectLst/>
              </a:rPr>
              <a:t>“footway”=“sidewalk” </a:t>
            </a:r>
            <a:r>
              <a:rPr lang="en-US" sz="2400" b="0" i="0" u="none" strike="noStrike" dirty="0">
                <a:solidFill>
                  <a:srgbClr val="000000"/>
                </a:solidFill>
                <a:effectLst/>
              </a:rPr>
              <a:t>tag identifies routes along sidewalks/pavements. Geometries with this tag map the ‘pavement </a:t>
            </a:r>
            <a:r>
              <a:rPr lang="en-US" sz="2400" b="0" i="0" u="none" strike="noStrike" dirty="0" err="1">
                <a:solidFill>
                  <a:srgbClr val="000000"/>
                </a:solidFill>
                <a:effectLst/>
              </a:rPr>
              <a:t>centre</a:t>
            </a:r>
            <a:r>
              <a:rPr lang="en-US" sz="2400" b="0" i="0" u="none" strike="noStrike" dirty="0">
                <a:solidFill>
                  <a:srgbClr val="000000"/>
                </a:solidFill>
                <a:effectLst/>
              </a:rPr>
              <a:t> line’.  Alternatively, road </a:t>
            </a:r>
            <a:r>
              <a:rPr lang="en-US" sz="2400" b="0" i="0" u="none" strike="noStrike" dirty="0" err="1">
                <a:solidFill>
                  <a:srgbClr val="000000"/>
                </a:solidFill>
                <a:effectLst/>
              </a:rPr>
              <a:t>centre</a:t>
            </a:r>
            <a:r>
              <a:rPr lang="en-US" sz="2400" b="0" i="0" u="none" strike="noStrike" dirty="0">
                <a:solidFill>
                  <a:srgbClr val="000000"/>
                </a:solidFill>
                <a:effectLst/>
              </a:rPr>
              <a:t> line geometries can be assigned the </a:t>
            </a:r>
            <a:r>
              <a:rPr lang="en-US" sz="2400" b="0" i="1" u="none" strike="noStrike" dirty="0">
                <a:solidFill>
                  <a:srgbClr val="000000"/>
                </a:solidFill>
                <a:effectLst/>
              </a:rPr>
              <a:t>“sidewalk”= “</a:t>
            </a:r>
            <a:r>
              <a:rPr lang="en-US" sz="2400" b="0" i="1" u="none" strike="noStrike" dirty="0" err="1">
                <a:solidFill>
                  <a:srgbClr val="000000"/>
                </a:solidFill>
                <a:effectLst/>
              </a:rPr>
              <a:t>both|left|right|no</a:t>
            </a:r>
            <a:r>
              <a:rPr lang="en-US" sz="2400" b="0" i="1" u="none" strike="noStrike" dirty="0">
                <a:solidFill>
                  <a:srgbClr val="000000"/>
                </a:solidFill>
                <a:effectLst/>
              </a:rPr>
              <a:t>”</a:t>
            </a:r>
            <a:r>
              <a:rPr lang="en-US" sz="2400" b="0" i="0" u="none" strike="noStrike" dirty="0">
                <a:solidFill>
                  <a:srgbClr val="000000"/>
                </a:solidFill>
                <a:effectLst/>
              </a:rPr>
              <a:t> tags, indicating the availability of pedestrian infrastructure without adding geometries to show its location.</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Whilst a street can be represented by a one-dimensional road </a:t>
            </a:r>
            <a:r>
              <a:rPr lang="en-US" sz="2400" b="0" i="0" u="none" strike="noStrike" dirty="0" err="1">
                <a:solidFill>
                  <a:srgbClr val="000000"/>
                </a:solidFill>
                <a:effectLst/>
              </a:rPr>
              <a:t>centre</a:t>
            </a:r>
            <a:r>
              <a:rPr lang="en-US" sz="2400" b="0" i="0" u="none" strike="noStrike" dirty="0">
                <a:solidFill>
                  <a:srgbClr val="000000"/>
                </a:solidFill>
                <a:effectLst/>
              </a:rPr>
              <a:t> line geometry, understanding a ‘place’ effectively requires capturing activities across two and three dimensions. Furthermore, one-dimension representations are insufficient for assessing increasingly contested urban street space allocation. Only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 associated with the tag </a:t>
            </a:r>
            <a:r>
              <a:rPr lang="en-US" sz="2400" b="0" i="1" u="none" strike="noStrike" dirty="0">
                <a:solidFill>
                  <a:srgbClr val="000000"/>
                </a:solidFill>
                <a:effectLst/>
              </a:rPr>
              <a:t>“footway”=“sidewalk”,</a:t>
            </a:r>
            <a:r>
              <a:rPr lang="en-US" sz="2400" b="0" i="0" u="none" strike="noStrike" dirty="0">
                <a:solidFill>
                  <a:srgbClr val="000000"/>
                </a:solidFill>
                <a:effectLst/>
              </a:rPr>
              <a:t> extend the one-dimensional representation of streets by distinguishing between sides of the road.</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We make an initial assessment of the availability of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 in OSM using a sample of 99 cities worldwide and compare this to the coverage of all ‘footways’ and of road </a:t>
            </a:r>
            <a:r>
              <a:rPr lang="en-US" sz="2400" b="0" i="0" u="none" strike="noStrike" dirty="0" err="1">
                <a:solidFill>
                  <a:srgbClr val="000000"/>
                </a:solidFill>
                <a:effectLst/>
              </a:rPr>
              <a:t>centre</a:t>
            </a:r>
            <a:r>
              <a:rPr lang="en-US" sz="2400" b="0" i="0" u="none" strike="noStrike" dirty="0">
                <a:solidFill>
                  <a:srgbClr val="000000"/>
                </a:solidFill>
                <a:effectLst/>
              </a:rPr>
              <a:t> lines (RCL) with ‘sidewalk’ tags. For each city we calculate the coverage of footways and sidewalk tagged geometries by dividing the total length of these geometries by twice the total length of the walkable road network, also downloaded from OSM.</a:t>
            </a:r>
            <a:endParaRPr lang="en-US" sz="2400" dirty="0">
              <a:effectLst/>
            </a:endParaRPr>
          </a:p>
          <a:p>
            <a:pPr algn="just" rtl="0">
              <a:spcBef>
                <a:spcPts val="0"/>
              </a:spcBef>
              <a:spcAft>
                <a:spcPts val="0"/>
              </a:spcAft>
            </a:pPr>
            <a:endParaRPr lang="en-US" sz="3500" dirty="0">
              <a:solidFill>
                <a:srgbClr val="000000"/>
              </a:solidFill>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3" name="Text Placeholder 32" descr="Contact details"/>
          <p:cNvSpPr>
            <a:spLocks noGrp="1"/>
          </p:cNvSpPr>
          <p:nvPr>
            <p:ph type="body" sz="quarter" idx="13"/>
          </p:nvPr>
        </p:nvSpPr>
        <p:spPr/>
        <p:txBody>
          <a:bodyPr>
            <a:normAutofit lnSpcReduction="10000"/>
          </a:bodyPr>
          <a:lstStyle/>
          <a:p>
            <a:r>
              <a:rPr lang="en-GB" dirty="0"/>
              <a:t>obi.sargoni.18@ucl.ac.uk</a:t>
            </a:r>
          </a:p>
          <a:p>
            <a:pPr>
              <a:spcBef>
                <a:spcPts val="0"/>
              </a:spcBef>
            </a:pPr>
            <a:r>
              <a:rPr lang="en-GB" dirty="0"/>
              <a:t>hannah.gumble.17@ucl.ac.uk</a:t>
            </a:r>
          </a:p>
          <a:p>
            <a:pPr>
              <a:spcBef>
                <a:spcPts val="0"/>
              </a:spcBef>
            </a:pPr>
            <a:r>
              <a:rPr lang="en-GB" dirty="0"/>
              <a:t>n.palominos@ucl.ac.uk</a:t>
            </a:r>
          </a:p>
        </p:txBody>
      </p:sp>
      <p:graphicFrame>
        <p:nvGraphicFramePr>
          <p:cNvPr id="23" name="Content Placeholder 6">
            <a:extLst>
              <a:ext uri="{FF2B5EF4-FFF2-40B4-BE49-F238E27FC236}">
                <a16:creationId xmlns:a16="http://schemas.microsoft.com/office/drawing/2014/main" xmlns="" id="{DDFEF867-55F2-46B4-A24C-22D56B5BEE2C}"/>
              </a:ext>
            </a:extLst>
          </p:cNvPr>
          <p:cNvGraphicFramePr>
            <a:graphicFrameLocks/>
          </p:cNvGraphicFramePr>
          <p:nvPr>
            <p:extLst>
              <p:ext uri="{D42A27DB-BD31-4B8C-83A1-F6EECF244321}">
                <p14:modId xmlns:p14="http://schemas.microsoft.com/office/powerpoint/2010/main" val="3950870658"/>
              </p:ext>
            </p:extLst>
          </p:nvPr>
        </p:nvGraphicFramePr>
        <p:xfrm>
          <a:off x="28613472" y="13828721"/>
          <a:ext cx="13103999" cy="3079749"/>
        </p:xfrm>
        <a:graphic>
          <a:graphicData uri="http://schemas.openxmlformats.org/drawingml/2006/table">
            <a:tbl>
              <a:tblPr/>
              <a:tblGrid>
                <a:gridCol w="6316608">
                  <a:extLst>
                    <a:ext uri="{9D8B030D-6E8A-4147-A177-3AD203B41FA5}">
                      <a16:colId xmlns:a16="http://schemas.microsoft.com/office/drawing/2014/main" xmlns="" val="2111255932"/>
                    </a:ext>
                  </a:extLst>
                </a:gridCol>
                <a:gridCol w="3300959">
                  <a:extLst>
                    <a:ext uri="{9D8B030D-6E8A-4147-A177-3AD203B41FA5}">
                      <a16:colId xmlns:a16="http://schemas.microsoft.com/office/drawing/2014/main" xmlns="" val="1964555212"/>
                    </a:ext>
                  </a:extLst>
                </a:gridCol>
                <a:gridCol w="3486432">
                  <a:extLst>
                    <a:ext uri="{9D8B030D-6E8A-4147-A177-3AD203B41FA5}">
                      <a16:colId xmlns:a16="http://schemas.microsoft.com/office/drawing/2014/main" xmlns="" val="3527645020"/>
                    </a:ext>
                  </a:extLst>
                </a:gridCol>
              </a:tblGrid>
              <a:tr h="800178">
                <a:tc>
                  <a:txBody>
                    <a:bodyPr/>
                    <a:lstStyle/>
                    <a:p>
                      <a:pPr algn="ctr" rtl="0" fontAlgn="t">
                        <a:spcBef>
                          <a:spcPts val="0"/>
                        </a:spcBef>
                        <a:spcAft>
                          <a:spcPts val="0"/>
                        </a:spcAft>
                      </a:pPr>
                      <a:r>
                        <a:rPr lang="en-US" sz="2000" b="1" i="0" u="none" strike="noStrike" dirty="0">
                          <a:solidFill>
                            <a:srgbClr val="000000"/>
                          </a:solidFill>
                          <a:effectLst/>
                          <a:latin typeface="+mn-lt"/>
                        </a:rPr>
                        <a:t>Walkable Road Centre Line Geometries</a:t>
                      </a:r>
                      <a:endParaRPr lang="en-US"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1" i="0" u="none" strike="noStrike" dirty="0">
                          <a:solidFill>
                            <a:srgbClr val="000000"/>
                          </a:solidFill>
                          <a:effectLst/>
                          <a:latin typeface="+mn-lt"/>
                        </a:rPr>
                        <a:t>Pavement Centre Lines</a:t>
                      </a:r>
                      <a:endParaRPr lang="en-GB"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2000" b="1" i="0" u="none" strike="noStrike" dirty="0">
                          <a:solidFill>
                            <a:srgbClr val="000000"/>
                          </a:solidFill>
                          <a:effectLst/>
                          <a:latin typeface="+mn-lt"/>
                        </a:rPr>
                        <a:t>Road Centre Lines with Sidewalks</a:t>
                      </a:r>
                      <a:endParaRPr lang="en-US"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4640405"/>
                  </a:ext>
                </a:extLst>
              </a:tr>
              <a:tr h="2231133">
                <a:tc>
                  <a:txBody>
                    <a:bodyPr/>
                    <a:lstStyle/>
                    <a:p>
                      <a:pPr algn="ctr" rtl="0" fontAlgn="t">
                        <a:spcBef>
                          <a:spcPts val="0"/>
                        </a:spcBef>
                        <a:spcAft>
                          <a:spcPts val="0"/>
                        </a:spcAft>
                      </a:pPr>
                      <a:r>
                        <a:rPr lang="en-GB" sz="2000" b="0" i="0" u="none" strike="noStrike" dirty="0">
                          <a:solidFill>
                            <a:srgbClr val="000000"/>
                          </a:solidFill>
                          <a:effectLst/>
                          <a:latin typeface="+mn-lt"/>
                        </a:rPr>
                        <a:t>["highway"]["area"!~"yes"]</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["highway"!~"</a:t>
                      </a:r>
                      <a:r>
                        <a:rPr lang="en-GB" sz="2000" b="0" i="0" u="none" strike="noStrike" dirty="0" err="1">
                          <a:solidFill>
                            <a:srgbClr val="000000"/>
                          </a:solidFill>
                          <a:effectLst/>
                          <a:latin typeface="+mn-lt"/>
                        </a:rPr>
                        <a:t>abandoned|bus_guideway|construction</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cycleway|motor|planned|platform</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proposed|raceway|pedestrian|footway</a:t>
                      </a:r>
                      <a:r>
                        <a:rPr lang="en-GB" sz="2000" b="0" i="0" u="none" strike="noStrike" dirty="0">
                          <a:solidFill>
                            <a:srgbClr val="000000"/>
                          </a:solidFill>
                          <a:effectLst/>
                          <a:latin typeface="+mn-lt"/>
                        </a:rPr>
                        <a:t>"]</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[“footway”!~ “sidewalk”]</a:t>
                      </a:r>
                    </a:p>
                    <a:p>
                      <a:pPr algn="ctr" rtl="0" fontAlgn="t">
                        <a:spcBef>
                          <a:spcPts val="0"/>
                        </a:spcBef>
                        <a:spcAft>
                          <a:spcPts val="0"/>
                        </a:spcAft>
                      </a:pPr>
                      <a:r>
                        <a:rPr lang="en-GB" sz="2000" b="0" i="0" u="none" strike="noStrike" dirty="0">
                          <a:solidFill>
                            <a:srgbClr val="000000"/>
                          </a:solidFill>
                          <a:effectLst/>
                          <a:latin typeface="+mn-lt"/>
                        </a:rPr>
                        <a:t>["foot"!~"no"]["service"!~"private"]</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0" i="0" u="none" strike="noStrike" dirty="0">
                          <a:solidFill>
                            <a:srgbClr val="000000"/>
                          </a:solidFill>
                          <a:effectLst/>
                          <a:latin typeface="+mn-lt"/>
                        </a:rPr>
                        <a:t>“footway”=“sidewalk”</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0" i="0" u="none" strike="noStrike" dirty="0">
                          <a:solidFill>
                            <a:srgbClr val="000000"/>
                          </a:solidFill>
                          <a:effectLst/>
                          <a:latin typeface="+mn-lt"/>
                        </a:rPr>
                        <a:t>“sidewalk”= “</a:t>
                      </a:r>
                      <a:r>
                        <a:rPr lang="en-GB" sz="2000" b="0" i="0" u="none" strike="noStrike" dirty="0" err="1">
                          <a:solidFill>
                            <a:srgbClr val="000000"/>
                          </a:solidFill>
                          <a:effectLst/>
                          <a:latin typeface="+mn-lt"/>
                        </a:rPr>
                        <a:t>both|left|right</a:t>
                      </a:r>
                      <a:r>
                        <a:rPr lang="en-GB" sz="2000" b="0" i="0" u="none" strike="noStrike" dirty="0">
                          <a:solidFill>
                            <a:srgbClr val="000000"/>
                          </a:solidFill>
                          <a:effectLst/>
                          <a:latin typeface="+mn-lt"/>
                        </a:rPr>
                        <a:t>”]</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2641126573"/>
                  </a:ext>
                </a:extLst>
              </a:tr>
            </a:tbl>
          </a:graphicData>
        </a:graphic>
      </p:graphicFrame>
      <p:pic>
        <p:nvPicPr>
          <p:cNvPr id="5" name="Picture 4" descr="Diagram&#10;&#10;Description automatically generated with medium confidence">
            <a:extLst>
              <a:ext uri="{FF2B5EF4-FFF2-40B4-BE49-F238E27FC236}">
                <a16:creationId xmlns:a16="http://schemas.microsoft.com/office/drawing/2014/main" xmlns="" id="{2C699F60-22E9-074F-A41B-5C37FDC1860C}"/>
              </a:ext>
            </a:extLst>
          </p:cNvPr>
          <p:cNvPicPr>
            <a:picLocks noChangeAspect="1"/>
          </p:cNvPicPr>
          <p:nvPr/>
        </p:nvPicPr>
        <p:blipFill>
          <a:blip r:embed="rId4"/>
          <a:stretch>
            <a:fillRect/>
          </a:stretch>
        </p:blipFill>
        <p:spPr>
          <a:xfrm>
            <a:off x="1430154" y="10202378"/>
            <a:ext cx="8132946" cy="3615094"/>
          </a:xfrm>
          <a:prstGeom prst="rect">
            <a:avLst/>
          </a:prstGeom>
        </p:spPr>
      </p:pic>
      <p:sp>
        <p:nvSpPr>
          <p:cNvPr id="20" name="TextBox 19">
            <a:extLst>
              <a:ext uri="{FF2B5EF4-FFF2-40B4-BE49-F238E27FC236}">
                <a16:creationId xmlns:a16="http://schemas.microsoft.com/office/drawing/2014/main" xmlns="" id="{12211D9C-855C-384E-89E8-6FDCF021B314}"/>
              </a:ext>
            </a:extLst>
          </p:cNvPr>
          <p:cNvSpPr txBox="1"/>
          <p:nvPr/>
        </p:nvSpPr>
        <p:spPr>
          <a:xfrm>
            <a:off x="1430155" y="9179340"/>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a16="http://schemas.microsoft.com/office/drawing/2014/main" xmlns="" id="{250E8B21-69C3-084C-8516-4547922B6615}"/>
              </a:ext>
            </a:extLst>
          </p:cNvPr>
          <p:cNvSpPr txBox="1"/>
          <p:nvPr/>
        </p:nvSpPr>
        <p:spPr>
          <a:xfrm>
            <a:off x="5579487" y="9181454"/>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b="1" dirty="0"/>
              <a:t>The spaces ‘between’ buildings.</a:t>
            </a:r>
          </a:p>
          <a:p>
            <a:pPr algn="ctr"/>
            <a:endParaRPr lang="en-US" dirty="0"/>
          </a:p>
        </p:txBody>
      </p:sp>
      <p:sp>
        <p:nvSpPr>
          <p:cNvPr id="22" name="TextBox 21">
            <a:extLst>
              <a:ext uri="{FF2B5EF4-FFF2-40B4-BE49-F238E27FC236}">
                <a16:creationId xmlns:a16="http://schemas.microsoft.com/office/drawing/2014/main" xmlns="" id="{CF06F0F7-E2A7-9841-A28F-03A420ACA99B}"/>
              </a:ext>
            </a:extLst>
          </p:cNvPr>
          <p:cNvSpPr txBox="1"/>
          <p:nvPr/>
        </p:nvSpPr>
        <p:spPr>
          <a:xfrm>
            <a:off x="9728819" y="9170962"/>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a16="http://schemas.microsoft.com/office/drawing/2014/main" xmlns="" id="{35759E11-0821-A845-90FE-CF327EE18E7D}"/>
              </a:ext>
            </a:extLst>
          </p:cNvPr>
          <p:cNvSpPr txBox="1"/>
          <p:nvPr/>
        </p:nvSpPr>
        <p:spPr>
          <a:xfrm>
            <a:off x="1430154" y="8592567"/>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a16="http://schemas.microsoft.com/office/drawing/2014/main" xmlns="" id="{922D43FF-EA5C-4441-A7C7-A185691313C1}"/>
              </a:ext>
            </a:extLst>
          </p:cNvPr>
          <p:cNvSpPr txBox="1"/>
          <p:nvPr/>
        </p:nvSpPr>
        <p:spPr>
          <a:xfrm>
            <a:off x="5586012" y="8592567"/>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a16="http://schemas.microsoft.com/office/drawing/2014/main" xmlns="" id="{837AF24B-4411-DF42-9DE3-823EBEBB07F3}"/>
              </a:ext>
            </a:extLst>
          </p:cNvPr>
          <p:cNvSpPr txBox="1"/>
          <p:nvPr/>
        </p:nvSpPr>
        <p:spPr>
          <a:xfrm>
            <a:off x="9728819" y="8592567"/>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8" name="Picture 7">
            <a:extLst>
              <a:ext uri="{FF2B5EF4-FFF2-40B4-BE49-F238E27FC236}">
                <a16:creationId xmlns:a16="http://schemas.microsoft.com/office/drawing/2014/main" xmlns="" id="{5C9E1423-5AE1-0A42-ACA3-9A1D3BD36DB4}"/>
              </a:ext>
            </a:extLst>
          </p:cNvPr>
          <p:cNvPicPr>
            <a:picLocks noChangeAspect="1"/>
          </p:cNvPicPr>
          <p:nvPr/>
        </p:nvPicPr>
        <p:blipFill rotWithShape="1">
          <a:blip r:embed="rId5"/>
          <a:srcRect r="7907"/>
          <a:stretch/>
        </p:blipFill>
        <p:spPr>
          <a:xfrm>
            <a:off x="10206370" y="10262561"/>
            <a:ext cx="3130735" cy="3311304"/>
          </a:xfrm>
          <a:prstGeom prst="rect">
            <a:avLst/>
          </a:prstGeom>
        </p:spPr>
      </p:pic>
      <p:graphicFrame>
        <p:nvGraphicFramePr>
          <p:cNvPr id="14" name="Table 15">
            <a:extLst>
              <a:ext uri="{FF2B5EF4-FFF2-40B4-BE49-F238E27FC236}">
                <a16:creationId xmlns:a16="http://schemas.microsoft.com/office/drawing/2014/main" xmlns="" id="{28B663EF-9594-4A44-93E1-356934378C1D}"/>
              </a:ext>
            </a:extLst>
          </p:cNvPr>
          <p:cNvGraphicFramePr>
            <a:graphicFrameLocks noGrp="1"/>
          </p:cNvGraphicFramePr>
          <p:nvPr>
            <p:extLst>
              <p:ext uri="{D42A27DB-BD31-4B8C-83A1-F6EECF244321}">
                <p14:modId xmlns:p14="http://schemas.microsoft.com/office/powerpoint/2010/main" val="2030237460"/>
              </p:ext>
            </p:extLst>
          </p:nvPr>
        </p:nvGraphicFramePr>
        <p:xfrm>
          <a:off x="29733880" y="16908470"/>
          <a:ext cx="10859037" cy="2987040"/>
        </p:xfrm>
        <a:graphic>
          <a:graphicData uri="http://schemas.openxmlformats.org/drawingml/2006/table">
            <a:tbl>
              <a:tblPr firstRow="1" bandRow="1">
                <a:tableStyleId>{5940675A-B579-460E-94D1-54222C63F5DA}</a:tableStyleId>
              </a:tblPr>
              <a:tblGrid>
                <a:gridCol w="2171807">
                  <a:extLst>
                    <a:ext uri="{9D8B030D-6E8A-4147-A177-3AD203B41FA5}">
                      <a16:colId xmlns:a16="http://schemas.microsoft.com/office/drawing/2014/main" xmlns="" val="1674229130"/>
                    </a:ext>
                  </a:extLst>
                </a:gridCol>
                <a:gridCol w="1174920">
                  <a:extLst>
                    <a:ext uri="{9D8B030D-6E8A-4147-A177-3AD203B41FA5}">
                      <a16:colId xmlns:a16="http://schemas.microsoft.com/office/drawing/2014/main" xmlns="" val="2342566418"/>
                    </a:ext>
                  </a:extLst>
                </a:gridCol>
                <a:gridCol w="1827810">
                  <a:extLst>
                    <a:ext uri="{9D8B030D-6E8A-4147-A177-3AD203B41FA5}">
                      <a16:colId xmlns:a16="http://schemas.microsoft.com/office/drawing/2014/main" xmlns="" val="3775434042"/>
                    </a:ext>
                  </a:extLst>
                </a:gridCol>
                <a:gridCol w="2677216">
                  <a:extLst>
                    <a:ext uri="{9D8B030D-6E8A-4147-A177-3AD203B41FA5}">
                      <a16:colId xmlns:a16="http://schemas.microsoft.com/office/drawing/2014/main" xmlns="" val="197600848"/>
                    </a:ext>
                  </a:extLst>
                </a:gridCol>
                <a:gridCol w="3007284">
                  <a:extLst>
                    <a:ext uri="{9D8B030D-6E8A-4147-A177-3AD203B41FA5}">
                      <a16:colId xmlns:a16="http://schemas.microsoft.com/office/drawing/2014/main" xmlns="" val="1082662913"/>
                    </a:ext>
                  </a:extLst>
                </a:gridCol>
              </a:tblGrid>
              <a:tr h="371019">
                <a:tc>
                  <a:txBody>
                    <a:bodyPr/>
                    <a:lstStyle/>
                    <a:p>
                      <a:r>
                        <a:rPr lang="en-US" sz="2000" b="1" dirty="0"/>
                        <a:t>Region</a:t>
                      </a:r>
                    </a:p>
                  </a:txBody>
                  <a:tcPr anchor="ctr"/>
                </a:tc>
                <a:tc>
                  <a:txBody>
                    <a:bodyPr/>
                    <a:lstStyle/>
                    <a:p>
                      <a:r>
                        <a:rPr lang="en-US" sz="2000" b="1" dirty="0"/>
                        <a:t>N Cities</a:t>
                      </a:r>
                    </a:p>
                  </a:txBody>
                  <a:tcPr anchor="ctr"/>
                </a:tc>
                <a:tc>
                  <a:txBody>
                    <a:bodyPr/>
                    <a:lstStyle/>
                    <a:p>
                      <a:r>
                        <a:rPr lang="en-US" sz="2000" b="1" dirty="0"/>
                        <a:t>Footways Coverage</a:t>
                      </a:r>
                    </a:p>
                  </a:txBody>
                  <a:tcPr anchor="ctr"/>
                </a:tc>
                <a:tc>
                  <a:txBody>
                    <a:bodyPr/>
                    <a:lstStyle/>
                    <a:p>
                      <a:r>
                        <a:rPr lang="en-US" sz="2000" b="1" dirty="0"/>
                        <a:t>Pavement Centre Line Coverage</a:t>
                      </a:r>
                    </a:p>
                  </a:txBody>
                  <a:tcPr anchor="ctr"/>
                </a:tc>
                <a:tc>
                  <a:txBody>
                    <a:bodyPr/>
                    <a:lstStyle/>
                    <a:p>
                      <a:r>
                        <a:rPr lang="en-US" sz="2000" b="1" dirty="0"/>
                        <a:t>Road Centre Line with Sidewalks Coverage</a:t>
                      </a:r>
                    </a:p>
                  </a:txBody>
                  <a:tcPr anchor="ctr"/>
                </a:tc>
                <a:extLst>
                  <a:ext uri="{0D108BD9-81ED-4DB2-BD59-A6C34878D82A}">
                    <a16:rowId xmlns:a16="http://schemas.microsoft.com/office/drawing/2014/main" xmlns="" val="2498842218"/>
                  </a:ext>
                </a:extLst>
              </a:tr>
              <a:tr h="209706">
                <a:tc>
                  <a:txBody>
                    <a:bodyPr/>
                    <a:lstStyle/>
                    <a:p>
                      <a:r>
                        <a:rPr lang="en-US" sz="2000" dirty="0"/>
                        <a:t>US + Canada</a:t>
                      </a:r>
                    </a:p>
                  </a:txBody>
                  <a:tcPr anchor="ctr"/>
                </a:tc>
                <a:tc>
                  <a:txBody>
                    <a:bodyPr/>
                    <a:lstStyle/>
                    <a:p>
                      <a:r>
                        <a:rPr lang="en-US" sz="2000" dirty="0"/>
                        <a:t>57</a:t>
                      </a:r>
                    </a:p>
                  </a:txBody>
                  <a:tcPr anchor="ctr"/>
                </a:tc>
                <a:tc>
                  <a:txBody>
                    <a:bodyPr/>
                    <a:lstStyle/>
                    <a:p>
                      <a:r>
                        <a:rPr lang="en-US" sz="2000" dirty="0"/>
                        <a:t>0.124</a:t>
                      </a:r>
                    </a:p>
                  </a:txBody>
                  <a:tcPr anchor="ctr"/>
                </a:tc>
                <a:tc>
                  <a:txBody>
                    <a:bodyPr/>
                    <a:lstStyle/>
                    <a:p>
                      <a:r>
                        <a:rPr lang="en-US" sz="2000" dirty="0"/>
                        <a:t>0.084</a:t>
                      </a:r>
                    </a:p>
                  </a:txBody>
                  <a:tcPr anchor="ctr"/>
                </a:tc>
                <a:tc>
                  <a:txBody>
                    <a:bodyPr/>
                    <a:lstStyle/>
                    <a:p>
                      <a:r>
                        <a:rPr lang="en-US" sz="2000" dirty="0"/>
                        <a:t>0.042</a:t>
                      </a:r>
                    </a:p>
                  </a:txBody>
                  <a:tcPr anchor="ctr"/>
                </a:tc>
                <a:extLst>
                  <a:ext uri="{0D108BD9-81ED-4DB2-BD59-A6C34878D82A}">
                    <a16:rowId xmlns:a16="http://schemas.microsoft.com/office/drawing/2014/main" xmlns="" val="176332391"/>
                  </a:ext>
                </a:extLst>
              </a:tr>
              <a:tr h="209706">
                <a:tc>
                  <a:txBody>
                    <a:bodyPr/>
                    <a:lstStyle/>
                    <a:p>
                      <a:r>
                        <a:rPr lang="en-US" sz="2000" dirty="0"/>
                        <a:t>Europe</a:t>
                      </a:r>
                    </a:p>
                  </a:txBody>
                  <a:tcPr anchor="ctr"/>
                </a:tc>
                <a:tc>
                  <a:txBody>
                    <a:bodyPr/>
                    <a:lstStyle/>
                    <a:p>
                      <a:r>
                        <a:rPr lang="en-US" sz="2000" dirty="0"/>
                        <a:t>18</a:t>
                      </a:r>
                    </a:p>
                  </a:txBody>
                  <a:tcPr anchor="ctr"/>
                </a:tc>
                <a:tc>
                  <a:txBody>
                    <a:bodyPr/>
                    <a:lstStyle/>
                    <a:p>
                      <a:r>
                        <a:rPr lang="en-US" sz="2000" dirty="0"/>
                        <a:t>0.181</a:t>
                      </a:r>
                    </a:p>
                  </a:txBody>
                  <a:tcPr anchor="ctr"/>
                </a:tc>
                <a:tc>
                  <a:txBody>
                    <a:bodyPr/>
                    <a:lstStyle/>
                    <a:p>
                      <a:r>
                        <a:rPr lang="en-US" sz="2000" dirty="0"/>
                        <a:t>0.023</a:t>
                      </a:r>
                    </a:p>
                  </a:txBody>
                  <a:tcPr anchor="ctr"/>
                </a:tc>
                <a:tc>
                  <a:txBody>
                    <a:bodyPr/>
                    <a:lstStyle/>
                    <a:p>
                      <a:r>
                        <a:rPr lang="en-US" sz="2000" dirty="0"/>
                        <a:t>0.063</a:t>
                      </a:r>
                    </a:p>
                  </a:txBody>
                  <a:tcPr anchor="ctr"/>
                </a:tc>
                <a:extLst>
                  <a:ext uri="{0D108BD9-81ED-4DB2-BD59-A6C34878D82A}">
                    <a16:rowId xmlns:a16="http://schemas.microsoft.com/office/drawing/2014/main" xmlns="" val="1607049037"/>
                  </a:ext>
                </a:extLst>
              </a:tr>
              <a:tr h="209706">
                <a:tc>
                  <a:txBody>
                    <a:bodyPr/>
                    <a:lstStyle/>
                    <a:p>
                      <a:r>
                        <a:rPr lang="en-US" sz="2000" dirty="0"/>
                        <a:t>Brazil</a:t>
                      </a:r>
                    </a:p>
                  </a:txBody>
                  <a:tcPr anchor="ctr"/>
                </a:tc>
                <a:tc>
                  <a:txBody>
                    <a:bodyPr/>
                    <a:lstStyle/>
                    <a:p>
                      <a:r>
                        <a:rPr lang="en-US" sz="2000" dirty="0"/>
                        <a:t>10</a:t>
                      </a:r>
                    </a:p>
                  </a:txBody>
                  <a:tcPr anchor="ctr"/>
                </a:tc>
                <a:tc>
                  <a:txBody>
                    <a:bodyPr/>
                    <a:lstStyle/>
                    <a:p>
                      <a:r>
                        <a:rPr lang="en-US" sz="2000" dirty="0"/>
                        <a:t>0.026</a:t>
                      </a:r>
                    </a:p>
                  </a:txBody>
                  <a:tcPr anchor="ctr"/>
                </a:tc>
                <a:tc>
                  <a:txBody>
                    <a:bodyPr/>
                    <a:lstStyle/>
                    <a:p>
                      <a:r>
                        <a:rPr lang="en-US" sz="2000" dirty="0"/>
                        <a:t>0.004</a:t>
                      </a:r>
                    </a:p>
                  </a:txBody>
                  <a:tcPr anchor="ctr"/>
                </a:tc>
                <a:tc>
                  <a:txBody>
                    <a:bodyPr/>
                    <a:lstStyle/>
                    <a:p>
                      <a:r>
                        <a:rPr lang="en-US" sz="2000" dirty="0"/>
                        <a:t>0.016</a:t>
                      </a:r>
                    </a:p>
                  </a:txBody>
                  <a:tcPr anchor="ctr"/>
                </a:tc>
                <a:extLst>
                  <a:ext uri="{0D108BD9-81ED-4DB2-BD59-A6C34878D82A}">
                    <a16:rowId xmlns:a16="http://schemas.microsoft.com/office/drawing/2014/main" xmlns="" val="1313368830"/>
                  </a:ext>
                </a:extLst>
              </a:tr>
              <a:tr h="371019">
                <a:tc>
                  <a:txBody>
                    <a:bodyPr/>
                    <a:lstStyle/>
                    <a:p>
                      <a:r>
                        <a:rPr lang="en-US" sz="2000" dirty="0"/>
                        <a:t>Australia + New Zealand</a:t>
                      </a:r>
                    </a:p>
                  </a:txBody>
                  <a:tcPr anchor="ctr"/>
                </a:tc>
                <a:tc>
                  <a:txBody>
                    <a:bodyPr/>
                    <a:lstStyle/>
                    <a:p>
                      <a:r>
                        <a:rPr lang="en-US" sz="2000" dirty="0"/>
                        <a:t>9</a:t>
                      </a:r>
                    </a:p>
                  </a:txBody>
                  <a:tcPr anchor="ctr"/>
                </a:tc>
                <a:tc>
                  <a:txBody>
                    <a:bodyPr/>
                    <a:lstStyle/>
                    <a:p>
                      <a:r>
                        <a:rPr lang="en-US" sz="2000" dirty="0"/>
                        <a:t>0.082</a:t>
                      </a:r>
                    </a:p>
                  </a:txBody>
                  <a:tcPr anchor="ctr"/>
                </a:tc>
                <a:tc>
                  <a:txBody>
                    <a:bodyPr/>
                    <a:lstStyle/>
                    <a:p>
                      <a:r>
                        <a:rPr lang="en-US" sz="2000" dirty="0"/>
                        <a:t>0.001</a:t>
                      </a:r>
                    </a:p>
                  </a:txBody>
                  <a:tcPr anchor="ctr"/>
                </a:tc>
                <a:tc>
                  <a:txBody>
                    <a:bodyPr/>
                    <a:lstStyle/>
                    <a:p>
                      <a:r>
                        <a:rPr lang="en-US" sz="2000" dirty="0"/>
                        <a:t>0.010</a:t>
                      </a:r>
                    </a:p>
                  </a:txBody>
                  <a:tcPr anchor="ctr"/>
                </a:tc>
                <a:extLst>
                  <a:ext uri="{0D108BD9-81ED-4DB2-BD59-A6C34878D82A}">
                    <a16:rowId xmlns:a16="http://schemas.microsoft.com/office/drawing/2014/main" xmlns="" val="2476824239"/>
                  </a:ext>
                </a:extLst>
              </a:tr>
              <a:tr h="209706">
                <a:tc>
                  <a:txBody>
                    <a:bodyPr/>
                    <a:lstStyle/>
                    <a:p>
                      <a:r>
                        <a:rPr lang="en-US" sz="2000" dirty="0"/>
                        <a:t>China</a:t>
                      </a:r>
                    </a:p>
                  </a:txBody>
                  <a:tcPr anchor="ctr"/>
                </a:tc>
                <a:tc>
                  <a:txBody>
                    <a:bodyPr/>
                    <a:lstStyle/>
                    <a:p>
                      <a:r>
                        <a:rPr lang="en-US" sz="2000" dirty="0"/>
                        <a:t>5</a:t>
                      </a:r>
                    </a:p>
                  </a:txBody>
                  <a:tcPr anchor="ctr"/>
                </a:tc>
                <a:tc>
                  <a:txBody>
                    <a:bodyPr/>
                    <a:lstStyle/>
                    <a:p>
                      <a:r>
                        <a:rPr lang="en-US" sz="2000" dirty="0"/>
                        <a:t>0.037</a:t>
                      </a:r>
                    </a:p>
                  </a:txBody>
                  <a:tcPr anchor="ctr"/>
                </a:tc>
                <a:tc>
                  <a:txBody>
                    <a:bodyPr/>
                    <a:lstStyle/>
                    <a:p>
                      <a:r>
                        <a:rPr lang="en-US" sz="2000" dirty="0"/>
                        <a:t>0.008</a:t>
                      </a:r>
                    </a:p>
                  </a:txBody>
                  <a:tcPr anchor="ctr"/>
                </a:tc>
                <a:tc>
                  <a:txBody>
                    <a:bodyPr/>
                    <a:lstStyle/>
                    <a:p>
                      <a:r>
                        <a:rPr lang="en-US" sz="2000" dirty="0"/>
                        <a:t>0.004</a:t>
                      </a:r>
                    </a:p>
                  </a:txBody>
                  <a:tcPr anchor="ctr"/>
                </a:tc>
                <a:extLst>
                  <a:ext uri="{0D108BD9-81ED-4DB2-BD59-A6C34878D82A}">
                    <a16:rowId xmlns:a16="http://schemas.microsoft.com/office/drawing/2014/main" xmlns="" val="3116646973"/>
                  </a:ext>
                </a:extLst>
              </a:tr>
            </a:tbl>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9117" y="14681580"/>
            <a:ext cx="9128557" cy="3042852"/>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4353"/>
          <a:stretch/>
        </p:blipFill>
        <p:spPr>
          <a:xfrm>
            <a:off x="23684242" y="10922000"/>
            <a:ext cx="4407846" cy="4215964"/>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t="4353"/>
          <a:stretch/>
        </p:blipFill>
        <p:spPr>
          <a:xfrm>
            <a:off x="19458683" y="10922000"/>
            <a:ext cx="4407846" cy="4215964"/>
          </a:xfrm>
          <a:prstGeom prst="rect">
            <a:avLst/>
          </a:prstGeom>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t="4108"/>
          <a:stretch/>
        </p:blipFill>
        <p:spPr>
          <a:xfrm>
            <a:off x="19458683" y="6311900"/>
            <a:ext cx="4407846" cy="4226756"/>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t="4108"/>
          <a:stretch/>
        </p:blipFill>
        <p:spPr>
          <a:xfrm>
            <a:off x="23684242" y="6311899"/>
            <a:ext cx="4407846" cy="4226757"/>
          </a:xfrm>
          <a:prstGeom prst="rect">
            <a:avLst/>
          </a:prstGeom>
        </p:spPr>
      </p:pic>
      <p:pic>
        <p:nvPicPr>
          <p:cNvPr id="3" name="Picture 2"/>
          <p:cNvPicPr>
            <a:picLocks noChangeAspect="1"/>
          </p:cNvPicPr>
          <p:nvPr/>
        </p:nvPicPr>
        <p:blipFill rotWithShape="1">
          <a:blip r:embed="rId11">
            <a:extLst>
              <a:ext uri="{28A0092B-C50C-407E-A947-70E740481C1C}">
                <a14:useLocalDpi xmlns:a14="http://schemas.microsoft.com/office/drawing/2010/main" val="0"/>
              </a:ext>
            </a:extLst>
          </a:blip>
          <a:srcRect t="3143"/>
          <a:stretch/>
        </p:blipFill>
        <p:spPr>
          <a:xfrm>
            <a:off x="21020295" y="17526000"/>
            <a:ext cx="6334669" cy="3067787"/>
          </a:xfrm>
          <a:prstGeom prst="rect">
            <a:avLst/>
          </a:prstGeom>
        </p:spPr>
      </p:pic>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t="3309"/>
          <a:stretch/>
        </p:blipFill>
        <p:spPr>
          <a:xfrm>
            <a:off x="21020295" y="24485600"/>
            <a:ext cx="6334669" cy="3062547"/>
          </a:xfrm>
          <a:prstGeom prst="rect">
            <a:avLst/>
          </a:prstGeom>
        </p:spPr>
      </p:pic>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3226"/>
          <a:stretch/>
        </p:blipFill>
        <p:spPr>
          <a:xfrm>
            <a:off x="21020296" y="20955000"/>
            <a:ext cx="6334669" cy="3065167"/>
          </a:xfrm>
          <a:prstGeom prst="rect">
            <a:avLst/>
          </a:prstGeom>
        </p:spPr>
      </p:pic>
      <p:sp>
        <p:nvSpPr>
          <p:cNvPr id="9" name="TextBox 8"/>
          <p:cNvSpPr txBox="1"/>
          <p:nvPr/>
        </p:nvSpPr>
        <p:spPr>
          <a:xfrm>
            <a:off x="19589601" y="5978951"/>
            <a:ext cx="1851789" cy="369332"/>
          </a:xfrm>
          <a:prstGeom prst="rect">
            <a:avLst/>
          </a:prstGeom>
          <a:noFill/>
        </p:spPr>
        <p:txBody>
          <a:bodyPr wrap="none" rtlCol="0">
            <a:spAutoFit/>
          </a:bodyPr>
          <a:lstStyle/>
          <a:p>
            <a:r>
              <a:rPr lang="en-US" dirty="0"/>
              <a:t>1. San Jose, US</a:t>
            </a:r>
          </a:p>
        </p:txBody>
      </p:sp>
      <p:sp>
        <p:nvSpPr>
          <p:cNvPr id="38" name="TextBox 37"/>
          <p:cNvSpPr txBox="1"/>
          <p:nvPr/>
        </p:nvSpPr>
        <p:spPr>
          <a:xfrm>
            <a:off x="23866529" y="5978951"/>
            <a:ext cx="1963102" cy="369332"/>
          </a:xfrm>
          <a:prstGeom prst="rect">
            <a:avLst/>
          </a:prstGeom>
          <a:noFill/>
        </p:spPr>
        <p:txBody>
          <a:bodyPr wrap="none" rtlCol="0">
            <a:spAutoFit/>
          </a:bodyPr>
          <a:lstStyle/>
          <a:p>
            <a:r>
              <a:rPr lang="en-US" dirty="0"/>
              <a:t>2. Vancouver, CA</a:t>
            </a:r>
          </a:p>
        </p:txBody>
      </p:sp>
      <p:sp>
        <p:nvSpPr>
          <p:cNvPr id="41" name="TextBox 40"/>
          <p:cNvSpPr txBox="1"/>
          <p:nvPr/>
        </p:nvSpPr>
        <p:spPr>
          <a:xfrm>
            <a:off x="23866528" y="10589118"/>
            <a:ext cx="1659429" cy="369332"/>
          </a:xfrm>
          <a:prstGeom prst="rect">
            <a:avLst/>
          </a:prstGeom>
          <a:noFill/>
        </p:spPr>
        <p:txBody>
          <a:bodyPr wrap="none" rtlCol="0">
            <a:spAutoFit/>
          </a:bodyPr>
          <a:lstStyle/>
          <a:p>
            <a:r>
              <a:rPr lang="en-US" dirty="0"/>
              <a:t>4. London, CA</a:t>
            </a:r>
          </a:p>
        </p:txBody>
      </p:sp>
      <p:sp>
        <p:nvSpPr>
          <p:cNvPr id="42" name="TextBox 41"/>
          <p:cNvSpPr txBox="1"/>
          <p:nvPr/>
        </p:nvSpPr>
        <p:spPr>
          <a:xfrm>
            <a:off x="19640969" y="10589118"/>
            <a:ext cx="1672253" cy="369332"/>
          </a:xfrm>
          <a:prstGeom prst="rect">
            <a:avLst/>
          </a:prstGeom>
          <a:noFill/>
        </p:spPr>
        <p:txBody>
          <a:bodyPr wrap="none" rtlCol="0">
            <a:spAutoFit/>
          </a:bodyPr>
          <a:lstStyle/>
          <a:p>
            <a:r>
              <a:rPr lang="en-US" dirty="0"/>
              <a:t>3. Raleigh, US</a:t>
            </a:r>
          </a:p>
        </p:txBody>
      </p:sp>
      <p:pic>
        <p:nvPicPr>
          <p:cNvPr id="54" name="Picture 53" descr="Chart, histogram&#10;&#10;Description automatically generated">
            <a:extLst>
              <a:ext uri="{FF2B5EF4-FFF2-40B4-BE49-F238E27FC236}">
                <a16:creationId xmlns:a16="http://schemas.microsoft.com/office/drawing/2014/main" xmlns="" id="{24810790-37ED-44D1-8654-423C41A5ABC6}"/>
              </a:ext>
            </a:extLst>
          </p:cNvPr>
          <p:cNvPicPr>
            <a:picLocks noChangeAspect="1"/>
          </p:cNvPicPr>
          <p:nvPr/>
        </p:nvPicPr>
        <p:blipFill>
          <a:blip r:embed="rId14"/>
          <a:stretch>
            <a:fillRect/>
          </a:stretch>
        </p:blipFill>
        <p:spPr>
          <a:xfrm>
            <a:off x="14951729" y="19360951"/>
            <a:ext cx="6296164" cy="8185014"/>
          </a:xfrm>
          <a:prstGeom prst="rect">
            <a:avLst/>
          </a:prstGeom>
        </p:spPr>
      </p:pic>
      <p:sp>
        <p:nvSpPr>
          <p:cNvPr id="59" name="TextBox 58">
            <a:extLst>
              <a:ext uri="{FF2B5EF4-FFF2-40B4-BE49-F238E27FC236}">
                <a16:creationId xmlns:a16="http://schemas.microsoft.com/office/drawing/2014/main" xmlns="" id="{B8993C5F-CC9A-422A-8CF2-411DA5E6D36A}"/>
              </a:ext>
            </a:extLst>
          </p:cNvPr>
          <p:cNvSpPr txBox="1"/>
          <p:nvPr/>
        </p:nvSpPr>
        <p:spPr>
          <a:xfrm>
            <a:off x="15130594" y="18405679"/>
            <a:ext cx="6296163" cy="646331"/>
          </a:xfrm>
          <a:prstGeom prst="rect">
            <a:avLst/>
          </a:prstGeom>
          <a:noFill/>
        </p:spPr>
        <p:txBody>
          <a:bodyPr wrap="square" rtlCol="0">
            <a:spAutoFit/>
          </a:bodyPr>
          <a:lstStyle/>
          <a:p>
            <a:r>
              <a:rPr lang="en-GB" sz="1800" b="1" dirty="0"/>
              <a:t>Comparing coverage of</a:t>
            </a:r>
          </a:p>
          <a:p>
            <a:r>
              <a:rPr lang="en-GB" b="1" dirty="0"/>
              <a:t>“footway”=“</a:t>
            </a:r>
            <a:r>
              <a:rPr lang="en-GB" b="1" dirty="0" smtClean="0"/>
              <a:t>sidewalk” </a:t>
            </a:r>
            <a:r>
              <a:rPr lang="en-GB" sz="1800" b="1" dirty="0" smtClean="0"/>
              <a:t>and “highway</a:t>
            </a:r>
            <a:r>
              <a:rPr lang="en-GB" sz="1800" b="1" dirty="0"/>
              <a:t>”=“footway</a:t>
            </a:r>
            <a:r>
              <a:rPr lang="en-GB" sz="1800" b="1" dirty="0" smtClean="0"/>
              <a:t>”</a:t>
            </a:r>
            <a:endParaRPr lang="en-GB" sz="1800" b="1" dirty="0"/>
          </a:p>
        </p:txBody>
      </p:sp>
      <p:pic>
        <p:nvPicPr>
          <p:cNvPr id="60" name="Picture 59">
            <a:extLst>
              <a:ext uri="{FF2B5EF4-FFF2-40B4-BE49-F238E27FC236}">
                <a16:creationId xmlns:a16="http://schemas.microsoft.com/office/drawing/2014/main" xmlns="" id="{3B66EAEB-897F-4041-A02E-E5993F8B81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66950" y="28390994"/>
            <a:ext cx="1311353" cy="1793929"/>
          </a:xfrm>
          <a:prstGeom prst="rect">
            <a:avLst/>
          </a:prstGeom>
        </p:spPr>
      </p:pic>
      <p:sp>
        <p:nvSpPr>
          <p:cNvPr id="61" name="Content Placeholder 34" descr="Column 3, box 1">
            <a:extLst>
              <a:ext uri="{FF2B5EF4-FFF2-40B4-BE49-F238E27FC236}">
                <a16:creationId xmlns:a16="http://schemas.microsoft.com/office/drawing/2014/main" xmlns="" id="{CD360EF6-6A45-4DB7-BC53-561D7B56593E}"/>
              </a:ext>
            </a:extLst>
          </p:cNvPr>
          <p:cNvSpPr txBox="1">
            <a:spLocks/>
          </p:cNvSpPr>
          <p:nvPr/>
        </p:nvSpPr>
        <p:spPr>
          <a:xfrm>
            <a:off x="29029517" y="20272149"/>
            <a:ext cx="12267761" cy="7695790"/>
          </a:xfrm>
          <a:prstGeom prst="rect">
            <a:avLst/>
          </a:prstGeom>
        </p:spPr>
        <p:txBody>
          <a:bodyPr/>
          <a:lst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a:lstStyle>
          <a:p>
            <a:pPr marL="0" indent="0" algn="just">
              <a:buNone/>
            </a:pPr>
            <a:r>
              <a:rPr lang="en-GB" sz="3600" b="1" dirty="0"/>
              <a:t>Conclusions</a:t>
            </a:r>
          </a:p>
          <a:p>
            <a:pPr marL="0" indent="0" algn="just">
              <a:buNone/>
            </a:pPr>
            <a:r>
              <a:rPr lang="en-GB" sz="2400" dirty="0"/>
              <a:t>Overall we </a:t>
            </a:r>
            <a:r>
              <a:rPr lang="en-GB" sz="2400" dirty="0" smtClean="0"/>
              <a:t>find that </a:t>
            </a:r>
            <a:r>
              <a:rPr lang="en-GB" sz="2400" dirty="0"/>
              <a:t>OSM lacks data on pedestrian specific </a:t>
            </a:r>
            <a:r>
              <a:rPr lang="en-GB" sz="2400" dirty="0" smtClean="0"/>
              <a:t>routes along streets </a:t>
            </a:r>
            <a:r>
              <a:rPr lang="en-GB" sz="2400" dirty="0"/>
              <a:t>as evidenced by the low coverage values. At best, the length of pavement centre line geometries mapped in OSM reaches around 40% of the mapping potential (assuming that both sides of every walkable road have a sidewalk), which we observe for San Jose, US and Vancouver, CA.</a:t>
            </a:r>
          </a:p>
          <a:p>
            <a:pPr marL="0" indent="0" algn="just">
              <a:buNone/>
            </a:pPr>
            <a:r>
              <a:rPr lang="en-GB" sz="2400" dirty="0" smtClean="0"/>
              <a:t>The </a:t>
            </a:r>
            <a:r>
              <a:rPr lang="en-GB" sz="2400" dirty="0"/>
              <a:t>figure to the </a:t>
            </a:r>
            <a:r>
              <a:rPr lang="en-GB" sz="2400" dirty="0" smtClean="0"/>
              <a:t>left shows the </a:t>
            </a:r>
            <a:r>
              <a:rPr lang="en-GB" sz="2400" dirty="0"/>
              <a:t>large differences in coverage </a:t>
            </a:r>
            <a:r>
              <a:rPr lang="en-GB" sz="2400" dirty="0" smtClean="0"/>
              <a:t>of </a:t>
            </a:r>
            <a:r>
              <a:rPr lang="en-GB" sz="2400" i="1" dirty="0" smtClean="0"/>
              <a:t>“footway</a:t>
            </a:r>
            <a:r>
              <a:rPr lang="en-GB" sz="2400" i="1" dirty="0"/>
              <a:t>”=“</a:t>
            </a:r>
            <a:r>
              <a:rPr lang="en-GB" sz="2400" i="1" dirty="0" smtClean="0"/>
              <a:t>sidewalk”</a:t>
            </a:r>
            <a:r>
              <a:rPr lang="en-GB" sz="2400" dirty="0"/>
              <a:t> </a:t>
            </a:r>
            <a:r>
              <a:rPr lang="en-GB" sz="2400" dirty="0" smtClean="0"/>
              <a:t>and </a:t>
            </a:r>
            <a:r>
              <a:rPr lang="en-GB" sz="2400" i="1" dirty="0"/>
              <a:t>“highway”=“</a:t>
            </a:r>
            <a:r>
              <a:rPr lang="en-GB" sz="2400" i="1" dirty="0" smtClean="0"/>
              <a:t>footway” </a:t>
            </a:r>
            <a:r>
              <a:rPr lang="en-GB" sz="2400" dirty="0" smtClean="0"/>
              <a:t>features. This could </a:t>
            </a:r>
            <a:r>
              <a:rPr lang="en-GB" sz="2400" dirty="0"/>
              <a:t>be due to a lack of detailed tagging of geometries to distinguish between all pedestrian routes and those specifically on </a:t>
            </a:r>
            <a:r>
              <a:rPr lang="en-GB" sz="2400" dirty="0" smtClean="0"/>
              <a:t>sidewalks, </a:t>
            </a:r>
            <a:r>
              <a:rPr lang="en-GB" sz="2400" dirty="0"/>
              <a:t>or the city having a large amount mapped of pedestrian only paths such as those through parks. While this distinction is not critical for routing purposes, assessing the competing demands on street space requires distinguishing pedestrian paths in pedestrian only spaces from those along city street shares with many other transport modes</a:t>
            </a:r>
            <a:r>
              <a:rPr lang="en-GB" sz="2400" dirty="0" smtClean="0"/>
              <a:t>. </a:t>
            </a:r>
          </a:p>
          <a:p>
            <a:pPr marL="0" indent="0" algn="just">
              <a:buNone/>
            </a:pPr>
            <a:r>
              <a:rPr lang="en-GB" sz="2400" dirty="0"/>
              <a:t>We observe a trend of </a:t>
            </a:r>
            <a:r>
              <a:rPr lang="en-GB" sz="2400" dirty="0" smtClean="0"/>
              <a:t>greater </a:t>
            </a:r>
            <a:r>
              <a:rPr lang="en-GB" sz="2400" dirty="0"/>
              <a:t>pavement centre line coverage in </a:t>
            </a:r>
            <a:r>
              <a:rPr lang="en-GB" sz="2400" dirty="0" smtClean="0"/>
              <a:t>North American </a:t>
            </a:r>
            <a:r>
              <a:rPr lang="en-GB" sz="2400" dirty="0"/>
              <a:t>cities which are known to be car-dominated. We hypothesise that this could be due to the participation of </a:t>
            </a:r>
            <a:r>
              <a:rPr lang="en-GB" sz="2400" dirty="0" smtClean="0"/>
              <a:t>OSM ‘corporate </a:t>
            </a:r>
            <a:r>
              <a:rPr lang="en-GB" sz="2400" dirty="0"/>
              <a:t>mappers' that aim to provide routing data for deliveries and </a:t>
            </a:r>
            <a:r>
              <a:rPr lang="en-GB" sz="2400" dirty="0" smtClean="0"/>
              <a:t>logistics.</a:t>
            </a:r>
            <a:r>
              <a:rPr lang="en-GB" sz="2400" baseline="30000" dirty="0" smtClean="0"/>
              <a:t>4</a:t>
            </a:r>
            <a:endParaRPr lang="en-GB" sz="2400" dirty="0"/>
          </a:p>
        </p:txBody>
      </p:sp>
      <p:cxnSp>
        <p:nvCxnSpPr>
          <p:cNvPr id="63" name="Connector: Curved 62">
            <a:extLst>
              <a:ext uri="{FF2B5EF4-FFF2-40B4-BE49-F238E27FC236}">
                <a16:creationId xmlns:a16="http://schemas.microsoft.com/office/drawing/2014/main" xmlns="" id="{09485724-2C8E-490C-8047-26CB05C63E02}"/>
              </a:ext>
            </a:extLst>
          </p:cNvPr>
          <p:cNvCxnSpPr>
            <a:cxnSpLocks/>
            <a:stCxn id="2" idx="0"/>
            <a:endCxn id="8" idx="2"/>
          </p:cNvCxnSpPr>
          <p:nvPr/>
        </p:nvCxnSpPr>
        <p:spPr>
          <a:xfrm rot="5400000" flipH="1" flipV="1">
            <a:off x="8883710" y="11793552"/>
            <a:ext cx="1107715" cy="466834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48A69F21-E5FE-499B-8955-F321F705F786}"/>
              </a:ext>
            </a:extLst>
          </p:cNvPr>
          <p:cNvSpPr txBox="1"/>
          <p:nvPr/>
        </p:nvSpPr>
        <p:spPr>
          <a:xfrm>
            <a:off x="3059734" y="17736624"/>
            <a:ext cx="1988223" cy="369332"/>
          </a:xfrm>
          <a:prstGeom prst="rect">
            <a:avLst/>
          </a:prstGeom>
          <a:noFill/>
        </p:spPr>
        <p:txBody>
          <a:bodyPr wrap="square" rtlCol="0">
            <a:spAutoFit/>
          </a:bodyPr>
          <a:lstStyle/>
          <a:p>
            <a:pPr algn="ctr"/>
            <a:r>
              <a:rPr lang="en-GB" dirty="0"/>
              <a:t>Buildings</a:t>
            </a:r>
          </a:p>
        </p:txBody>
      </p:sp>
      <p:sp>
        <p:nvSpPr>
          <p:cNvPr id="65" name="TextBox 64">
            <a:extLst>
              <a:ext uri="{FF2B5EF4-FFF2-40B4-BE49-F238E27FC236}">
                <a16:creationId xmlns:a16="http://schemas.microsoft.com/office/drawing/2014/main" xmlns="" id="{AF3FE87D-2275-4888-B117-BBE77EACE5AD}"/>
              </a:ext>
            </a:extLst>
          </p:cNvPr>
          <p:cNvSpPr txBox="1"/>
          <p:nvPr/>
        </p:nvSpPr>
        <p:spPr>
          <a:xfrm>
            <a:off x="5942326" y="17747587"/>
            <a:ext cx="2322138" cy="369332"/>
          </a:xfrm>
          <a:prstGeom prst="rect">
            <a:avLst/>
          </a:prstGeom>
          <a:noFill/>
        </p:spPr>
        <p:txBody>
          <a:bodyPr wrap="square" rtlCol="0">
            <a:spAutoFit/>
          </a:bodyPr>
          <a:lstStyle/>
          <a:p>
            <a:pPr algn="ctr"/>
            <a:r>
              <a:rPr lang="en-GB" dirty="0"/>
              <a:t>Road Centre </a:t>
            </a:r>
            <a:r>
              <a:rPr lang="en-GB" dirty="0" smtClean="0"/>
              <a:t>Line</a:t>
            </a:r>
            <a:endParaRPr lang="en-GB" dirty="0"/>
          </a:p>
        </p:txBody>
      </p:sp>
      <p:sp>
        <p:nvSpPr>
          <p:cNvPr id="66" name="TextBox 65">
            <a:extLst>
              <a:ext uri="{FF2B5EF4-FFF2-40B4-BE49-F238E27FC236}">
                <a16:creationId xmlns:a16="http://schemas.microsoft.com/office/drawing/2014/main" xmlns="" id="{48B94F5A-E7A5-4500-ADDD-A30708C473ED}"/>
              </a:ext>
            </a:extLst>
          </p:cNvPr>
          <p:cNvSpPr txBox="1"/>
          <p:nvPr/>
        </p:nvSpPr>
        <p:spPr>
          <a:xfrm>
            <a:off x="9244556" y="17736624"/>
            <a:ext cx="3130735" cy="369332"/>
          </a:xfrm>
          <a:prstGeom prst="rect">
            <a:avLst/>
          </a:prstGeom>
          <a:noFill/>
        </p:spPr>
        <p:txBody>
          <a:bodyPr wrap="square" rtlCol="0">
            <a:spAutoFit/>
          </a:bodyPr>
          <a:lstStyle/>
          <a:p>
            <a:pPr algn="ctr"/>
            <a:r>
              <a:rPr lang="en-GB" dirty="0"/>
              <a:t>Pavement Centre </a:t>
            </a:r>
            <a:r>
              <a:rPr lang="en-GB" dirty="0" smtClean="0"/>
              <a:t>Line</a:t>
            </a:r>
            <a:endParaRPr lang="en-GB" dirty="0"/>
          </a:p>
        </p:txBody>
      </p:sp>
      <p:sp>
        <p:nvSpPr>
          <p:cNvPr id="43" name="TextBox 42"/>
          <p:cNvSpPr txBox="1"/>
          <p:nvPr/>
        </p:nvSpPr>
        <p:spPr>
          <a:xfrm>
            <a:off x="21247893" y="17226527"/>
            <a:ext cx="1864741" cy="369332"/>
          </a:xfrm>
          <a:prstGeom prst="rect">
            <a:avLst/>
          </a:prstGeom>
          <a:noFill/>
        </p:spPr>
        <p:txBody>
          <a:bodyPr wrap="none" rtlCol="0">
            <a:spAutoFit/>
          </a:bodyPr>
          <a:lstStyle/>
          <a:p>
            <a:r>
              <a:rPr lang="en-US" dirty="0" smtClean="0"/>
              <a:t>Melbourne, AUS</a:t>
            </a:r>
            <a:endParaRPr lang="en-US" dirty="0"/>
          </a:p>
        </p:txBody>
      </p:sp>
      <p:sp>
        <p:nvSpPr>
          <p:cNvPr id="44" name="TextBox 43"/>
          <p:cNvSpPr txBox="1"/>
          <p:nvPr/>
        </p:nvSpPr>
        <p:spPr>
          <a:xfrm>
            <a:off x="21247893" y="20641820"/>
            <a:ext cx="1586909" cy="369332"/>
          </a:xfrm>
          <a:prstGeom prst="rect">
            <a:avLst/>
          </a:prstGeom>
          <a:noFill/>
        </p:spPr>
        <p:txBody>
          <a:bodyPr wrap="none" rtlCol="0">
            <a:spAutoFit/>
          </a:bodyPr>
          <a:lstStyle/>
          <a:p>
            <a:r>
              <a:rPr lang="en-US" smtClean="0"/>
              <a:t>Warsaw, POL</a:t>
            </a:r>
            <a:endParaRPr lang="en-US" dirty="0"/>
          </a:p>
        </p:txBody>
      </p:sp>
      <p:sp>
        <p:nvSpPr>
          <p:cNvPr id="45" name="TextBox 44"/>
          <p:cNvSpPr txBox="1"/>
          <p:nvPr/>
        </p:nvSpPr>
        <p:spPr>
          <a:xfrm>
            <a:off x="21247893" y="24186127"/>
            <a:ext cx="2039917" cy="369332"/>
          </a:xfrm>
          <a:prstGeom prst="rect">
            <a:avLst/>
          </a:prstGeom>
          <a:noFill/>
        </p:spPr>
        <p:txBody>
          <a:bodyPr wrap="none" rtlCol="0">
            <a:spAutoFit/>
          </a:bodyPr>
          <a:lstStyle/>
          <a:p>
            <a:r>
              <a:rPr lang="en-US" dirty="0" smtClean="0"/>
              <a:t>Salt Lake City, US</a:t>
            </a:r>
            <a:endParaRPr lang="en-US" dirty="0"/>
          </a:p>
        </p:txBody>
      </p:sp>
      <p:grpSp>
        <p:nvGrpSpPr>
          <p:cNvPr id="46" name="Group 45"/>
          <p:cNvGrpSpPr/>
          <p:nvPr/>
        </p:nvGrpSpPr>
        <p:grpSpPr>
          <a:xfrm>
            <a:off x="3585460" y="23743232"/>
            <a:ext cx="7035872" cy="1908374"/>
            <a:chOff x="1207812" y="3757351"/>
            <a:chExt cx="9816707" cy="2662633"/>
          </a:xfrm>
        </p:grpSpPr>
        <p:pic>
          <p:nvPicPr>
            <p:cNvPr id="47" name="Picture 46"/>
            <p:cNvPicPr>
              <a:picLocks noChangeAspect="1"/>
            </p:cNvPicPr>
            <p:nvPr/>
          </p:nvPicPr>
          <p:blipFill>
            <a:blip r:embed="rId16"/>
            <a:stretch>
              <a:fillRect/>
            </a:stretch>
          </p:blipFill>
          <p:spPr>
            <a:xfrm>
              <a:off x="9860738" y="5120639"/>
              <a:ext cx="1163781" cy="1163781"/>
            </a:xfrm>
            <a:prstGeom prst="rect">
              <a:avLst/>
            </a:prstGeom>
          </p:spPr>
        </p:pic>
        <p:pic>
          <p:nvPicPr>
            <p:cNvPr id="48" name="Picture 47"/>
            <p:cNvPicPr>
              <a:picLocks noChangeAspect="1"/>
            </p:cNvPicPr>
            <p:nvPr/>
          </p:nvPicPr>
          <p:blipFill>
            <a:blip r:embed="rId17"/>
            <a:stretch>
              <a:fillRect/>
            </a:stretch>
          </p:blipFill>
          <p:spPr>
            <a:xfrm flipH="1">
              <a:off x="1207812" y="4573289"/>
              <a:ext cx="1625443" cy="1625443"/>
            </a:xfrm>
            <a:prstGeom prst="rect">
              <a:avLst/>
            </a:prstGeom>
          </p:spPr>
        </p:pic>
        <p:pic>
          <p:nvPicPr>
            <p:cNvPr id="49" name="Picture 48"/>
            <p:cNvPicPr>
              <a:picLocks noChangeAspect="1"/>
            </p:cNvPicPr>
            <p:nvPr/>
          </p:nvPicPr>
          <p:blipFill>
            <a:blip r:embed="rId18"/>
            <a:stretch>
              <a:fillRect/>
            </a:stretch>
          </p:blipFill>
          <p:spPr>
            <a:xfrm>
              <a:off x="3997037" y="4017103"/>
              <a:ext cx="2181629" cy="2181629"/>
            </a:xfrm>
            <a:prstGeom prst="rect">
              <a:avLst/>
            </a:prstGeom>
          </p:spPr>
        </p:pic>
        <p:pic>
          <p:nvPicPr>
            <p:cNvPr id="50" name="Picture 2" descr="lectric Car Charging Station Icon Vector Stock Vector (Royalty Free) "/>
            <p:cNvPicPr>
              <a:picLocks noChangeAspect="1" noChangeArrowheads="1"/>
            </p:cNvPicPr>
            <p:nvPr/>
          </p:nvPicPr>
          <p:blipFill rotWithShape="1">
            <a:blip r:embed="rId19">
              <a:extLst>
                <a:ext uri="{28A0092B-C50C-407E-A947-70E740481C1C}">
                  <a14:useLocalDpi xmlns:a14="http://schemas.microsoft.com/office/drawing/2010/main" val="0"/>
                </a:ext>
              </a:extLst>
            </a:blip>
            <a:srcRect l="29165" b="18387"/>
            <a:stretch/>
          </p:blipFill>
          <p:spPr bwMode="auto">
            <a:xfrm>
              <a:off x="6225935" y="3757351"/>
              <a:ext cx="2921747" cy="266263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20"/>
            <a:stretch>
              <a:fillRect/>
            </a:stretch>
          </p:blipFill>
          <p:spPr>
            <a:xfrm flipH="1">
              <a:off x="8682892" y="4954384"/>
              <a:ext cx="1244347" cy="1244347"/>
            </a:xfrm>
            <a:prstGeom prst="rect">
              <a:avLst/>
            </a:prstGeom>
          </p:spPr>
        </p:pic>
        <p:pic>
          <p:nvPicPr>
            <p:cNvPr id="52" name="Picture 51"/>
            <p:cNvPicPr>
              <a:picLocks noChangeAspect="1"/>
            </p:cNvPicPr>
            <p:nvPr/>
          </p:nvPicPr>
          <p:blipFill>
            <a:blip r:embed="rId21"/>
            <a:stretch>
              <a:fillRect/>
            </a:stretch>
          </p:blipFill>
          <p:spPr>
            <a:xfrm>
              <a:off x="2430691" y="4162784"/>
              <a:ext cx="2035948" cy="2035948"/>
            </a:xfrm>
            <a:prstGeom prst="rect">
              <a:avLst/>
            </a:prstGeom>
          </p:spPr>
        </p:pic>
      </p:grpSp>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2AE24469-F3DD-4F59-8FDF-4B9C45476309}"/>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34C1DAE4-8381-4943-8ECE-2E200C72CAC0}"/>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85C2F027-75A0-456B-BBE8-6D18066E5BD6}"/>
              </a:ext>
            </a:extLst>
          </p:cNvPr>
          <p:cNvSpPr>
            <a:spLocks noGrp="1"/>
          </p:cNvSpPr>
          <p:nvPr>
            <p:ph type="body" sz="quarter" idx="11"/>
          </p:nvPr>
        </p:nvSpPr>
        <p:spPr/>
        <p:txBody>
          <a:bodyPr/>
          <a:lstStyle/>
          <a:p>
            <a:endParaRPr lang="en-GB"/>
          </a:p>
        </p:txBody>
      </p:sp>
      <p:sp>
        <p:nvSpPr>
          <p:cNvPr id="5" name="Text Placeholder 4" descr="Exclusion area ">
            <a:extLst>
              <a:ext uri="{FF2B5EF4-FFF2-40B4-BE49-F238E27FC236}">
                <a16:creationId xmlns:a16="http://schemas.microsoft.com/office/drawing/2014/main" xmlns="" id="{925229DE-0ABA-411B-AE58-4CE50E80D8A6}"/>
              </a:ext>
            </a:extLst>
          </p:cNvPr>
          <p:cNvSpPr>
            <a:spLocks noGrp="1"/>
          </p:cNvSpPr>
          <p:nvPr>
            <p:ph type="body" sz="quarter" idx="14"/>
          </p:nvPr>
        </p:nvSpPr>
        <p:spPr/>
        <p:txBody>
          <a:bodyPr/>
          <a:lstStyle/>
          <a:p>
            <a:endParaRPr lang="en-GB"/>
          </a:p>
        </p:txBody>
      </p:sp>
      <p:sp>
        <p:nvSpPr>
          <p:cNvPr id="6" name="Text Placeholder 5" descr="Contact details">
            <a:extLst>
              <a:ext uri="{FF2B5EF4-FFF2-40B4-BE49-F238E27FC236}">
                <a16:creationId xmlns:a16="http://schemas.microsoft.com/office/drawing/2014/main" xmlns="" id="{DCA0955B-0A6A-455A-8066-14B642A1BBFC}"/>
              </a:ext>
            </a:extLst>
          </p:cNvPr>
          <p:cNvSpPr>
            <a:spLocks noGrp="1"/>
          </p:cNvSpPr>
          <p:nvPr>
            <p:ph type="body" sz="quarter" idx="13"/>
          </p:nvPr>
        </p:nvSpPr>
        <p:spPr/>
        <p:txBody>
          <a:bodyPr/>
          <a:lstStyle/>
          <a:p>
            <a:endParaRPr lang="en-GB" dirty="0"/>
          </a:p>
        </p:txBody>
      </p:sp>
      <p:sp>
        <p:nvSpPr>
          <p:cNvPr id="7" name="Text Placeholder 6" descr="Collaborator logos">
            <a:extLst>
              <a:ext uri="{FF2B5EF4-FFF2-40B4-BE49-F238E27FC236}">
                <a16:creationId xmlns:a16="http://schemas.microsoft.com/office/drawing/2014/main" xmlns="" id="{2CD7F04F-3E26-43A3-91EC-0B41DD73E81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0081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13EBB2E3-80E7-42B4-8A41-DDE0EEE776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B54BEA7-E191-40F3-A771-9E1D6CF4D088}"/>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9D8E1947-B9A0-4626-86EE-513C681E665E}"/>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86C98BDA-91C9-468E-803D-BA6A1AEFAE2B}"/>
              </a:ext>
            </a:extLst>
          </p:cNvPr>
          <p:cNvSpPr>
            <a:spLocks noGrp="1"/>
          </p:cNvSpPr>
          <p:nvPr>
            <p:ph type="body" sz="quarter" idx="14"/>
          </p:nvPr>
        </p:nvSpPr>
        <p:spPr/>
        <p:txBody>
          <a:bodyPr/>
          <a:lstStyle/>
          <a:p>
            <a:endParaRPr lang="en-GB"/>
          </a:p>
        </p:txBody>
      </p:sp>
      <p:sp>
        <p:nvSpPr>
          <p:cNvPr id="6" name="Content Placeholder 5" descr="Column 1">
            <a:extLst>
              <a:ext uri="{FF2B5EF4-FFF2-40B4-BE49-F238E27FC236}">
                <a16:creationId xmlns:a16="http://schemas.microsoft.com/office/drawing/2014/main" xmlns="" id="{BB3620F3-C73F-4995-A0C3-F66BB9FFF08D}"/>
              </a:ext>
            </a:extLst>
          </p:cNvPr>
          <p:cNvSpPr>
            <a:spLocks noGrp="1"/>
          </p:cNvSpPr>
          <p:nvPr>
            <p:ph sz="quarter" idx="15"/>
          </p:nvPr>
        </p:nvSpPr>
        <p:spPr/>
        <p:txBody>
          <a:bodyPr/>
          <a:lstStyle/>
          <a:p>
            <a:endParaRPr lang="en-GB"/>
          </a:p>
        </p:txBody>
      </p:sp>
      <p:sp>
        <p:nvSpPr>
          <p:cNvPr id="7" name="Content Placeholder 6" descr="Column 2">
            <a:extLst>
              <a:ext uri="{FF2B5EF4-FFF2-40B4-BE49-F238E27FC236}">
                <a16:creationId xmlns:a16="http://schemas.microsoft.com/office/drawing/2014/main" xmlns="" id="{D0AB2611-10AF-4AA7-AC03-3574B9910AA2}"/>
              </a:ext>
            </a:extLst>
          </p:cNvPr>
          <p:cNvSpPr>
            <a:spLocks noGrp="1"/>
          </p:cNvSpPr>
          <p:nvPr>
            <p:ph sz="quarter" idx="16"/>
          </p:nvPr>
        </p:nvSpPr>
        <p:spPr/>
        <p:txBody>
          <a:bodyPr/>
          <a:lstStyle/>
          <a:p>
            <a:endParaRPr lang="en-GB" dirty="0"/>
          </a:p>
        </p:txBody>
      </p:sp>
      <p:sp>
        <p:nvSpPr>
          <p:cNvPr id="8" name="Content Placeholder 7" descr="Column 3">
            <a:extLst>
              <a:ext uri="{FF2B5EF4-FFF2-40B4-BE49-F238E27FC236}">
                <a16:creationId xmlns:a16="http://schemas.microsoft.com/office/drawing/2014/main" xmlns="" id="{F867C7AF-98D7-4D60-AF6D-5C893A9FD01E}"/>
              </a:ext>
            </a:extLst>
          </p:cNvPr>
          <p:cNvSpPr>
            <a:spLocks noGrp="1"/>
          </p:cNvSpPr>
          <p:nvPr>
            <p:ph sz="quarter" idx="17"/>
          </p:nvPr>
        </p:nvSpPr>
        <p:spPr/>
        <p:txBody>
          <a:bodyPr/>
          <a:lstStyle/>
          <a:p>
            <a:endParaRPr lang="en-GB"/>
          </a:p>
        </p:txBody>
      </p:sp>
      <p:sp>
        <p:nvSpPr>
          <p:cNvPr id="9" name="Content Placeholder 8" descr="Column 4">
            <a:extLst>
              <a:ext uri="{FF2B5EF4-FFF2-40B4-BE49-F238E27FC236}">
                <a16:creationId xmlns:a16="http://schemas.microsoft.com/office/drawing/2014/main" xmlns="" id="{3CB8664F-B400-4F05-805E-D5547AC00401}"/>
              </a:ext>
            </a:extLst>
          </p:cNvPr>
          <p:cNvSpPr>
            <a:spLocks noGrp="1"/>
          </p:cNvSpPr>
          <p:nvPr>
            <p:ph sz="quarter" idx="18"/>
          </p:nvPr>
        </p:nvSpPr>
        <p:spPr/>
        <p:txBody>
          <a:bodyPr/>
          <a:lstStyle/>
          <a:p>
            <a:endParaRPr lang="en-GB"/>
          </a:p>
        </p:txBody>
      </p:sp>
      <p:sp>
        <p:nvSpPr>
          <p:cNvPr id="10" name="Text Placeholder 9" descr="Contact details">
            <a:extLst>
              <a:ext uri="{FF2B5EF4-FFF2-40B4-BE49-F238E27FC236}">
                <a16:creationId xmlns:a16="http://schemas.microsoft.com/office/drawing/2014/main" xmlns="" id="{3D3DC596-07DF-4CB2-94AB-F5E6A4B5328D}"/>
              </a:ext>
            </a:extLst>
          </p:cNvPr>
          <p:cNvSpPr>
            <a:spLocks noGrp="1"/>
          </p:cNvSpPr>
          <p:nvPr>
            <p:ph type="body" sz="quarter" idx="13"/>
          </p:nvPr>
        </p:nvSpPr>
        <p:spPr/>
        <p:txBody>
          <a:bodyPr/>
          <a:lstStyle/>
          <a:p>
            <a:endParaRPr lang="en-GB"/>
          </a:p>
        </p:txBody>
      </p:sp>
      <p:sp>
        <p:nvSpPr>
          <p:cNvPr id="11" name="Text Placeholder 10" descr="Collaborator logos">
            <a:extLst>
              <a:ext uri="{FF2B5EF4-FFF2-40B4-BE49-F238E27FC236}">
                <a16:creationId xmlns:a16="http://schemas.microsoft.com/office/drawing/2014/main" xmlns="" id="{56354D8E-1D33-4E3F-9ADE-0BD8D63B5C5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62448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8A039979-1615-49EB-9A14-1C0FAD24EA5C}"/>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F1C77D4F-FFC9-4BD9-B08E-D1ACAE7D96BE}"/>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F41719C4-35D8-446A-8F80-007F94EDE65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972D17EC-3C4F-40A7-A687-F8CDD55489AF}"/>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xmlns="" id="{F99C95CC-1C88-46D6-AB2F-438C38FABE5E}"/>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xmlns="" id="{D9386293-D544-4360-AC60-CF7475A41A9F}"/>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xmlns="" id="{25614CDF-EDBF-49E6-935D-B37AFEE014D2}"/>
              </a:ext>
            </a:extLst>
          </p:cNvPr>
          <p:cNvSpPr>
            <a:spLocks noGrp="1"/>
          </p:cNvSpPr>
          <p:nvPr>
            <p:ph sz="quarter" idx="21"/>
          </p:nvPr>
        </p:nvSpPr>
        <p:spPr/>
        <p:txBody>
          <a:bodyPr/>
          <a:lstStyle/>
          <a:p>
            <a:endParaRPr lang="en-GB"/>
          </a:p>
        </p:txBody>
      </p:sp>
      <p:sp>
        <p:nvSpPr>
          <p:cNvPr id="9" name="Content Placeholder 8" descr="Column 2, Central main panel">
            <a:extLst>
              <a:ext uri="{FF2B5EF4-FFF2-40B4-BE49-F238E27FC236}">
                <a16:creationId xmlns:a16="http://schemas.microsoft.com/office/drawing/2014/main" xmlns="" id="{4D59BC62-2669-4B43-93D7-9C36FEFE0F5A}"/>
              </a:ext>
            </a:extLst>
          </p:cNvPr>
          <p:cNvSpPr>
            <a:spLocks noGrp="1"/>
          </p:cNvSpPr>
          <p:nvPr>
            <p:ph sz="quarter" idx="16"/>
          </p:nvPr>
        </p:nvSpPr>
        <p:spPr/>
        <p:txBody>
          <a:bodyPr/>
          <a:lstStyle/>
          <a:p>
            <a:endParaRPr lang="en-GB"/>
          </a:p>
        </p:txBody>
      </p:sp>
      <p:sp>
        <p:nvSpPr>
          <p:cNvPr id="10" name="Content Placeholder 9" descr="Column 3, box 1">
            <a:extLst>
              <a:ext uri="{FF2B5EF4-FFF2-40B4-BE49-F238E27FC236}">
                <a16:creationId xmlns:a16="http://schemas.microsoft.com/office/drawing/2014/main" xmlns="" id="{910B44EB-DE21-4811-AA6C-49CB8648A83E}"/>
              </a:ext>
            </a:extLst>
          </p:cNvPr>
          <p:cNvSpPr>
            <a:spLocks noGrp="1"/>
          </p:cNvSpPr>
          <p:nvPr>
            <p:ph sz="quarter" idx="22"/>
          </p:nvPr>
        </p:nvSpPr>
        <p:spPr/>
        <p:txBody>
          <a:bodyPr/>
          <a:lstStyle/>
          <a:p>
            <a:endParaRPr lang="en-GB"/>
          </a:p>
        </p:txBody>
      </p:sp>
      <p:sp>
        <p:nvSpPr>
          <p:cNvPr id="11" name="Content Placeholder 10" descr="Column 3, box 2">
            <a:extLst>
              <a:ext uri="{FF2B5EF4-FFF2-40B4-BE49-F238E27FC236}">
                <a16:creationId xmlns:a16="http://schemas.microsoft.com/office/drawing/2014/main" xmlns="" id="{5992438B-9C08-41A4-BAED-FD7E06A5D198}"/>
              </a:ext>
            </a:extLst>
          </p:cNvPr>
          <p:cNvSpPr>
            <a:spLocks noGrp="1"/>
          </p:cNvSpPr>
          <p:nvPr>
            <p:ph sz="quarter" idx="23"/>
          </p:nvPr>
        </p:nvSpPr>
        <p:spPr/>
        <p:txBody>
          <a:bodyPr/>
          <a:lstStyle/>
          <a:p>
            <a:endParaRPr lang="en-GB"/>
          </a:p>
        </p:txBody>
      </p:sp>
      <p:sp>
        <p:nvSpPr>
          <p:cNvPr id="12" name="Content Placeholder 11" descr="Column 3, box 3">
            <a:extLst>
              <a:ext uri="{FF2B5EF4-FFF2-40B4-BE49-F238E27FC236}">
                <a16:creationId xmlns:a16="http://schemas.microsoft.com/office/drawing/2014/main" xmlns="" id="{0AFBF87B-D668-4BF8-95AF-C7896BBFD545}"/>
              </a:ext>
            </a:extLst>
          </p:cNvPr>
          <p:cNvSpPr>
            <a:spLocks noGrp="1"/>
          </p:cNvSpPr>
          <p:nvPr>
            <p:ph sz="quarter" idx="24"/>
          </p:nvPr>
        </p:nvSpPr>
        <p:spPr/>
        <p:txBody>
          <a:bodyPr/>
          <a:lstStyle/>
          <a:p>
            <a:endParaRPr lang="en-GB"/>
          </a:p>
        </p:txBody>
      </p:sp>
      <p:sp>
        <p:nvSpPr>
          <p:cNvPr id="13" name="Text Placeholder 12" descr="Contact details">
            <a:extLst>
              <a:ext uri="{FF2B5EF4-FFF2-40B4-BE49-F238E27FC236}">
                <a16:creationId xmlns:a16="http://schemas.microsoft.com/office/drawing/2014/main" xmlns="" id="{6E6EA047-BAA2-4A65-888E-0CE3337F9EB8}"/>
              </a:ext>
            </a:extLst>
          </p:cNvPr>
          <p:cNvSpPr>
            <a:spLocks noGrp="1"/>
          </p:cNvSpPr>
          <p:nvPr>
            <p:ph type="body" sz="quarter" idx="13"/>
          </p:nvPr>
        </p:nvSpPr>
        <p:spPr/>
        <p:txBody>
          <a:bodyPr/>
          <a:lstStyle/>
          <a:p>
            <a:endParaRPr lang="en-GB"/>
          </a:p>
        </p:txBody>
      </p:sp>
      <p:sp>
        <p:nvSpPr>
          <p:cNvPr id="14" name="Text Placeholder 13" descr="Collaborator logos">
            <a:extLst>
              <a:ext uri="{FF2B5EF4-FFF2-40B4-BE49-F238E27FC236}">
                <a16:creationId xmlns:a16="http://schemas.microsoft.com/office/drawing/2014/main" xmlns="" id="{442F18FF-A434-4069-A356-D6E39B88986D}"/>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1830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57A0B2F6-A20A-431E-96AD-012591401A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616D82C-E3DC-47A5-BF49-DFD9D4AB8E2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450F53CE-4243-4FC5-BF62-D075A3A72B6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86EA5DFB-CB8B-418C-A75D-F2283ABE522C}"/>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xmlns="" id="{7C7E09F3-B356-42EA-B6B0-64D1CFF51A23}"/>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xmlns="" id="{0AA15FCF-3FCD-4E2C-BF86-592EA2DDD90B}"/>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xmlns="" id="{0978F184-A07C-46B8-AF08-338917904D3B}"/>
              </a:ext>
            </a:extLst>
          </p:cNvPr>
          <p:cNvSpPr>
            <a:spLocks noGrp="1"/>
          </p:cNvSpPr>
          <p:nvPr>
            <p:ph sz="quarter" idx="21"/>
          </p:nvPr>
        </p:nvSpPr>
        <p:spPr/>
        <p:txBody>
          <a:bodyPr/>
          <a:lstStyle/>
          <a:p>
            <a:endParaRPr lang="en-GB"/>
          </a:p>
        </p:txBody>
      </p:sp>
      <p:sp>
        <p:nvSpPr>
          <p:cNvPr id="9" name="Content Placeholder 8" descr="Column 2">
            <a:extLst>
              <a:ext uri="{FF2B5EF4-FFF2-40B4-BE49-F238E27FC236}">
                <a16:creationId xmlns:a16="http://schemas.microsoft.com/office/drawing/2014/main" xmlns="" id="{AA622694-ADF9-41BF-A1DE-974A558B4BBA}"/>
              </a:ext>
            </a:extLst>
          </p:cNvPr>
          <p:cNvSpPr>
            <a:spLocks noGrp="1"/>
          </p:cNvSpPr>
          <p:nvPr>
            <p:ph sz="quarter" idx="16"/>
          </p:nvPr>
        </p:nvSpPr>
        <p:spPr/>
        <p:txBody>
          <a:bodyPr/>
          <a:lstStyle/>
          <a:p>
            <a:endParaRPr lang="en-GB"/>
          </a:p>
        </p:txBody>
      </p:sp>
      <p:sp>
        <p:nvSpPr>
          <p:cNvPr id="10" name="Content Placeholder 9" descr="Column 3">
            <a:extLst>
              <a:ext uri="{FF2B5EF4-FFF2-40B4-BE49-F238E27FC236}">
                <a16:creationId xmlns:a16="http://schemas.microsoft.com/office/drawing/2014/main" xmlns="" id="{832E5339-636D-419E-A7BC-D5E633B4F105}"/>
              </a:ext>
            </a:extLst>
          </p:cNvPr>
          <p:cNvSpPr>
            <a:spLocks noGrp="1"/>
          </p:cNvSpPr>
          <p:nvPr>
            <p:ph sz="quarter" idx="17"/>
          </p:nvPr>
        </p:nvSpPr>
        <p:spPr/>
        <p:txBody>
          <a:bodyPr/>
          <a:lstStyle/>
          <a:p>
            <a:endParaRPr lang="en-GB" dirty="0"/>
          </a:p>
        </p:txBody>
      </p:sp>
      <p:sp>
        <p:nvSpPr>
          <p:cNvPr id="11" name="Content Placeholder 10" descr="Column 4, box 1">
            <a:extLst>
              <a:ext uri="{FF2B5EF4-FFF2-40B4-BE49-F238E27FC236}">
                <a16:creationId xmlns:a16="http://schemas.microsoft.com/office/drawing/2014/main" xmlns="" id="{DC93B5DE-E1BA-4C1C-B260-09847C49353B}"/>
              </a:ext>
            </a:extLst>
          </p:cNvPr>
          <p:cNvSpPr>
            <a:spLocks noGrp="1"/>
          </p:cNvSpPr>
          <p:nvPr>
            <p:ph sz="quarter" idx="22"/>
          </p:nvPr>
        </p:nvSpPr>
        <p:spPr/>
        <p:txBody>
          <a:bodyPr/>
          <a:lstStyle/>
          <a:p>
            <a:endParaRPr lang="en-GB"/>
          </a:p>
        </p:txBody>
      </p:sp>
      <p:sp>
        <p:nvSpPr>
          <p:cNvPr id="12" name="Content Placeholder 11" descr="Column 4, box 2">
            <a:extLst>
              <a:ext uri="{FF2B5EF4-FFF2-40B4-BE49-F238E27FC236}">
                <a16:creationId xmlns:a16="http://schemas.microsoft.com/office/drawing/2014/main" xmlns="" id="{DB04C54B-379F-45FC-BBE5-FBD68C533F96}"/>
              </a:ext>
            </a:extLst>
          </p:cNvPr>
          <p:cNvSpPr>
            <a:spLocks noGrp="1"/>
          </p:cNvSpPr>
          <p:nvPr>
            <p:ph sz="quarter" idx="23"/>
          </p:nvPr>
        </p:nvSpPr>
        <p:spPr/>
        <p:txBody>
          <a:bodyPr/>
          <a:lstStyle/>
          <a:p>
            <a:endParaRPr lang="en-GB" dirty="0"/>
          </a:p>
        </p:txBody>
      </p:sp>
      <p:sp>
        <p:nvSpPr>
          <p:cNvPr id="13" name="Content Placeholder 12" descr="Column 4, box 3">
            <a:extLst>
              <a:ext uri="{FF2B5EF4-FFF2-40B4-BE49-F238E27FC236}">
                <a16:creationId xmlns:a16="http://schemas.microsoft.com/office/drawing/2014/main" xmlns="" id="{BF2D0CE0-F1B1-402C-A0D3-465ACCB844D0}"/>
              </a:ext>
            </a:extLst>
          </p:cNvPr>
          <p:cNvSpPr>
            <a:spLocks noGrp="1"/>
          </p:cNvSpPr>
          <p:nvPr>
            <p:ph sz="quarter" idx="24"/>
          </p:nvPr>
        </p:nvSpPr>
        <p:spPr/>
        <p:txBody>
          <a:bodyPr/>
          <a:lstStyle/>
          <a:p>
            <a:endParaRPr lang="en-GB"/>
          </a:p>
        </p:txBody>
      </p:sp>
      <p:sp>
        <p:nvSpPr>
          <p:cNvPr id="14" name="Text Placeholder 13" descr="Contact details">
            <a:extLst>
              <a:ext uri="{FF2B5EF4-FFF2-40B4-BE49-F238E27FC236}">
                <a16:creationId xmlns:a16="http://schemas.microsoft.com/office/drawing/2014/main" xmlns="" id="{0B0F96C4-87A1-4187-87C4-867A7138F817}"/>
              </a:ext>
            </a:extLst>
          </p:cNvPr>
          <p:cNvSpPr>
            <a:spLocks noGrp="1"/>
          </p:cNvSpPr>
          <p:nvPr>
            <p:ph type="body" sz="quarter" idx="13"/>
          </p:nvPr>
        </p:nvSpPr>
        <p:spPr/>
        <p:txBody>
          <a:bodyPr/>
          <a:lstStyle/>
          <a:p>
            <a:endParaRPr lang="en-GB"/>
          </a:p>
        </p:txBody>
      </p:sp>
      <p:sp>
        <p:nvSpPr>
          <p:cNvPr id="15" name="Text Placeholder 14" descr="Collaborator logos">
            <a:extLst>
              <a:ext uri="{FF2B5EF4-FFF2-40B4-BE49-F238E27FC236}">
                <a16:creationId xmlns:a16="http://schemas.microsoft.com/office/drawing/2014/main" xmlns="" id="{08CAAE6A-0852-40F7-8ECC-E34894DF404A}"/>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58237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ECEEBFDC-C069-4D4C-B34A-A9FA29F343A5}"/>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30E2FFD8-9943-47D5-9B1B-7C39ACF7600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463A10DD-F6BB-4471-8102-077F90BFE97D}"/>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5FA5D2AF-0ACD-4F50-A2A3-93756C961D91}"/>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5AB265D0-B472-4062-B17C-5A705F8F76F4}"/>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E161F3FF-25D7-44CC-88C4-160E40DD309E}"/>
              </a:ext>
            </a:extLst>
          </p:cNvPr>
          <p:cNvSpPr>
            <a:spLocks noGrp="1"/>
          </p:cNvSpPr>
          <p:nvPr>
            <p:ph sz="quarter" idx="20"/>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D99171D1-545B-4049-BA24-8FB9E6FE672C}"/>
              </a:ext>
            </a:extLst>
          </p:cNvPr>
          <p:cNvSpPr>
            <a:spLocks noGrp="1"/>
          </p:cNvSpPr>
          <p:nvPr>
            <p:ph sz="quarter" idx="21"/>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C4183789-3267-442F-88AD-00B4A8C7D2D5}"/>
              </a:ext>
            </a:extLst>
          </p:cNvPr>
          <p:cNvSpPr>
            <a:spLocks noGrp="1"/>
          </p:cNvSpPr>
          <p:nvPr>
            <p:ph sz="quarter" idx="17"/>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A2C2A490-F289-4C68-AE49-C14BB76FCE8E}"/>
              </a:ext>
            </a:extLst>
          </p:cNvPr>
          <p:cNvSpPr>
            <a:spLocks noGrp="1"/>
          </p:cNvSpPr>
          <p:nvPr>
            <p:ph sz="quarter" idx="26"/>
          </p:nvPr>
        </p:nvSpPr>
        <p:spPr/>
        <p:txBody>
          <a:bodyPr/>
          <a:lstStyle/>
          <a:p>
            <a:endParaRPr lang="en-GB"/>
          </a:p>
        </p:txBody>
      </p:sp>
      <p:sp>
        <p:nvSpPr>
          <p:cNvPr id="11" name="Content Placeholder 10" descr="Centre panel, box 3">
            <a:extLst>
              <a:ext uri="{FF2B5EF4-FFF2-40B4-BE49-F238E27FC236}">
                <a16:creationId xmlns:a16="http://schemas.microsoft.com/office/drawing/2014/main" xmlns="" id="{8B045CAD-99EF-485C-B3FE-6952AEA40983}"/>
              </a:ext>
            </a:extLst>
          </p:cNvPr>
          <p:cNvSpPr>
            <a:spLocks noGrp="1"/>
          </p:cNvSpPr>
          <p:nvPr>
            <p:ph sz="quarter" idx="27"/>
          </p:nvPr>
        </p:nvSpPr>
        <p:spPr/>
        <p:txBody>
          <a:bodyPr/>
          <a:lstStyle/>
          <a:p>
            <a:endParaRPr lang="en-GB"/>
          </a:p>
        </p:txBody>
      </p:sp>
      <p:sp>
        <p:nvSpPr>
          <p:cNvPr id="12" name="Content Placeholder 11" descr="Centre panel, box 4">
            <a:extLst>
              <a:ext uri="{FF2B5EF4-FFF2-40B4-BE49-F238E27FC236}">
                <a16:creationId xmlns:a16="http://schemas.microsoft.com/office/drawing/2014/main" xmlns="" id="{7C0C52AE-92EC-45BF-B70D-689B6009DA08}"/>
              </a:ext>
            </a:extLst>
          </p:cNvPr>
          <p:cNvSpPr>
            <a:spLocks noGrp="1"/>
          </p:cNvSpPr>
          <p:nvPr>
            <p:ph sz="quarter" idx="16"/>
          </p:nvPr>
        </p:nvSpPr>
        <p:spPr/>
        <p:txBody>
          <a:bodyPr/>
          <a:lstStyle/>
          <a:p>
            <a:endParaRPr lang="en-GB"/>
          </a:p>
        </p:txBody>
      </p:sp>
      <p:sp>
        <p:nvSpPr>
          <p:cNvPr id="13" name="Content Placeholder 12" descr="Centre panel, box 5">
            <a:extLst>
              <a:ext uri="{FF2B5EF4-FFF2-40B4-BE49-F238E27FC236}">
                <a16:creationId xmlns:a16="http://schemas.microsoft.com/office/drawing/2014/main" xmlns="" id="{4D110238-8BF0-4E2D-BD4C-E5075EF8A7EA}"/>
              </a:ext>
            </a:extLst>
          </p:cNvPr>
          <p:cNvSpPr>
            <a:spLocks noGrp="1"/>
          </p:cNvSpPr>
          <p:nvPr>
            <p:ph sz="quarter" idx="25"/>
          </p:nvPr>
        </p:nvSpPr>
        <p:spPr/>
        <p:txBody>
          <a:bodyPr/>
          <a:lstStyle/>
          <a:p>
            <a:endParaRPr lang="en-GB"/>
          </a:p>
        </p:txBody>
      </p:sp>
      <p:sp>
        <p:nvSpPr>
          <p:cNvPr id="14" name="Content Placeholder 13" descr="Right panel, box 1">
            <a:extLst>
              <a:ext uri="{FF2B5EF4-FFF2-40B4-BE49-F238E27FC236}">
                <a16:creationId xmlns:a16="http://schemas.microsoft.com/office/drawing/2014/main" xmlns="" id="{A4022430-1104-4D30-A9FE-9BE859480379}"/>
              </a:ext>
            </a:extLst>
          </p:cNvPr>
          <p:cNvSpPr>
            <a:spLocks noGrp="1"/>
          </p:cNvSpPr>
          <p:nvPr>
            <p:ph sz="quarter" idx="22"/>
          </p:nvPr>
        </p:nvSpPr>
        <p:spPr/>
        <p:txBody>
          <a:bodyPr/>
          <a:lstStyle/>
          <a:p>
            <a:endParaRPr lang="en-GB" dirty="0"/>
          </a:p>
        </p:txBody>
      </p:sp>
      <p:sp>
        <p:nvSpPr>
          <p:cNvPr id="15" name="Content Placeholder 14" descr="Right panel, box 2">
            <a:extLst>
              <a:ext uri="{FF2B5EF4-FFF2-40B4-BE49-F238E27FC236}">
                <a16:creationId xmlns:a16="http://schemas.microsoft.com/office/drawing/2014/main" xmlns="" id="{5151A0ED-34EF-442F-9A4E-3DE93A55A427}"/>
              </a:ext>
            </a:extLst>
          </p:cNvPr>
          <p:cNvSpPr>
            <a:spLocks noGrp="1"/>
          </p:cNvSpPr>
          <p:nvPr>
            <p:ph sz="quarter" idx="23"/>
          </p:nvPr>
        </p:nvSpPr>
        <p:spPr/>
        <p:txBody>
          <a:bodyPr/>
          <a:lstStyle/>
          <a:p>
            <a:endParaRPr lang="en-GB"/>
          </a:p>
        </p:txBody>
      </p:sp>
      <p:sp>
        <p:nvSpPr>
          <p:cNvPr id="16" name="Content Placeholder 15" descr="Right panel, box 3">
            <a:extLst>
              <a:ext uri="{FF2B5EF4-FFF2-40B4-BE49-F238E27FC236}">
                <a16:creationId xmlns:a16="http://schemas.microsoft.com/office/drawing/2014/main" xmlns="" id="{85AACEB6-60F1-4761-B150-591798762915}"/>
              </a:ext>
            </a:extLst>
          </p:cNvPr>
          <p:cNvSpPr>
            <a:spLocks noGrp="1"/>
          </p:cNvSpPr>
          <p:nvPr>
            <p:ph sz="quarter" idx="24"/>
          </p:nvPr>
        </p:nvSpPr>
        <p:spPr/>
        <p:txBody>
          <a:bodyPr/>
          <a:lstStyle/>
          <a:p>
            <a:endParaRPr lang="en-GB"/>
          </a:p>
        </p:txBody>
      </p:sp>
      <p:sp>
        <p:nvSpPr>
          <p:cNvPr id="17" name="Text Placeholder 16" descr="Contact details">
            <a:extLst>
              <a:ext uri="{FF2B5EF4-FFF2-40B4-BE49-F238E27FC236}">
                <a16:creationId xmlns:a16="http://schemas.microsoft.com/office/drawing/2014/main" xmlns="" id="{5F3001F0-14CE-455C-8446-B8333DA6578C}"/>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xmlns="" id="{B02677E3-E297-401A-8F73-9DF2692EA127}"/>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975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0E325CC0-E455-4ADF-9647-DCEBA6F03D3B}"/>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DAC7C99-BDEE-411E-9B24-38AC392ED4F5}"/>
              </a:ext>
            </a:extLst>
          </p:cNvPr>
          <p:cNvSpPr>
            <a:spLocks noGrp="1"/>
          </p:cNvSpPr>
          <p:nvPr>
            <p:ph type="body" sz="quarter" idx="10"/>
          </p:nvPr>
        </p:nvSpPr>
        <p:spPr/>
        <p:txBody>
          <a:bodyPr/>
          <a:lstStyle/>
          <a:p>
            <a:endParaRPr lang="en-GB"/>
          </a:p>
        </p:txBody>
      </p:sp>
      <p:sp>
        <p:nvSpPr>
          <p:cNvPr id="4" name="Text Placeholder 3" descr="Department or institutions">
            <a:extLst>
              <a:ext uri="{FF2B5EF4-FFF2-40B4-BE49-F238E27FC236}">
                <a16:creationId xmlns:a16="http://schemas.microsoft.com/office/drawing/2014/main" xmlns="" id="{3E14F24B-DB45-4AD3-9069-4E7A5BDC018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C1E89347-F022-4990-8888-F1CF14FCA7B9}"/>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C64AF35C-FF2B-4C59-85E7-31D1A68CAF8E}"/>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0236A297-B7AE-4B52-889F-C8CC8F10B68E}"/>
              </a:ext>
            </a:extLst>
          </p:cNvPr>
          <p:cNvSpPr>
            <a:spLocks noGrp="1"/>
          </p:cNvSpPr>
          <p:nvPr>
            <p:ph sz="quarter" idx="22"/>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1AF59F26-5C7B-44DA-AEAF-020F4280EDB1}"/>
              </a:ext>
            </a:extLst>
          </p:cNvPr>
          <p:cNvSpPr>
            <a:spLocks noGrp="1"/>
          </p:cNvSpPr>
          <p:nvPr>
            <p:ph sz="quarter" idx="23"/>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BE4D5A55-949E-4819-A86A-A24DF12DA39E}"/>
              </a:ext>
            </a:extLst>
          </p:cNvPr>
          <p:cNvSpPr>
            <a:spLocks noGrp="1"/>
          </p:cNvSpPr>
          <p:nvPr>
            <p:ph sz="quarter" idx="16"/>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16416ED6-A1EE-424A-844B-24D186D4305E}"/>
              </a:ext>
            </a:extLst>
          </p:cNvPr>
          <p:cNvSpPr>
            <a:spLocks noGrp="1"/>
          </p:cNvSpPr>
          <p:nvPr>
            <p:ph sz="quarter" idx="30"/>
          </p:nvPr>
        </p:nvSpPr>
        <p:spPr/>
        <p:txBody>
          <a:bodyPr/>
          <a:lstStyle/>
          <a:p>
            <a:endParaRPr lang="en-GB"/>
          </a:p>
        </p:txBody>
      </p:sp>
      <p:sp>
        <p:nvSpPr>
          <p:cNvPr id="12" name="Content Placeholder 11" descr="Right panel, box 1">
            <a:extLst>
              <a:ext uri="{FF2B5EF4-FFF2-40B4-BE49-F238E27FC236}">
                <a16:creationId xmlns:a16="http://schemas.microsoft.com/office/drawing/2014/main" xmlns="" id="{4BF55C06-9ED0-4AD7-B8A5-92FB79DC596D}"/>
              </a:ext>
            </a:extLst>
          </p:cNvPr>
          <p:cNvSpPr>
            <a:spLocks noGrp="1"/>
          </p:cNvSpPr>
          <p:nvPr>
            <p:ph sz="quarter" idx="24"/>
          </p:nvPr>
        </p:nvSpPr>
        <p:spPr/>
        <p:txBody>
          <a:bodyPr/>
          <a:lstStyle/>
          <a:p>
            <a:endParaRPr lang="en-GB"/>
          </a:p>
        </p:txBody>
      </p:sp>
      <p:sp>
        <p:nvSpPr>
          <p:cNvPr id="13" name="Content Placeholder 12" descr="Right panel, box 2">
            <a:extLst>
              <a:ext uri="{FF2B5EF4-FFF2-40B4-BE49-F238E27FC236}">
                <a16:creationId xmlns:a16="http://schemas.microsoft.com/office/drawing/2014/main" xmlns="" id="{3355613B-34F3-4BF3-BCC5-DDB8FCCEF55F}"/>
              </a:ext>
            </a:extLst>
          </p:cNvPr>
          <p:cNvSpPr>
            <a:spLocks noGrp="1"/>
          </p:cNvSpPr>
          <p:nvPr>
            <p:ph sz="quarter" idx="25"/>
          </p:nvPr>
        </p:nvSpPr>
        <p:spPr/>
        <p:txBody>
          <a:bodyPr/>
          <a:lstStyle/>
          <a:p>
            <a:endParaRPr lang="en-GB"/>
          </a:p>
        </p:txBody>
      </p:sp>
      <p:sp>
        <p:nvSpPr>
          <p:cNvPr id="14" name="Content Placeholder 13" descr="Right panel, box 3">
            <a:extLst>
              <a:ext uri="{FF2B5EF4-FFF2-40B4-BE49-F238E27FC236}">
                <a16:creationId xmlns:a16="http://schemas.microsoft.com/office/drawing/2014/main" xmlns="" id="{09771381-8DBF-4CA2-B48F-E6CB6AD64CF3}"/>
              </a:ext>
            </a:extLst>
          </p:cNvPr>
          <p:cNvSpPr>
            <a:spLocks noGrp="1"/>
          </p:cNvSpPr>
          <p:nvPr>
            <p:ph sz="quarter" idx="26"/>
          </p:nvPr>
        </p:nvSpPr>
        <p:spPr/>
        <p:txBody>
          <a:bodyPr/>
          <a:lstStyle/>
          <a:p>
            <a:endParaRPr lang="en-GB"/>
          </a:p>
        </p:txBody>
      </p:sp>
      <p:sp>
        <p:nvSpPr>
          <p:cNvPr id="15" name="Content Placeholder 14" descr="Right panel, box 4">
            <a:extLst>
              <a:ext uri="{FF2B5EF4-FFF2-40B4-BE49-F238E27FC236}">
                <a16:creationId xmlns:a16="http://schemas.microsoft.com/office/drawing/2014/main" xmlns="" id="{F06B895F-A070-4065-BE45-CED81BAC288E}"/>
              </a:ext>
            </a:extLst>
          </p:cNvPr>
          <p:cNvSpPr>
            <a:spLocks noGrp="1"/>
          </p:cNvSpPr>
          <p:nvPr>
            <p:ph sz="quarter" idx="27"/>
          </p:nvPr>
        </p:nvSpPr>
        <p:spPr/>
        <p:txBody>
          <a:bodyPr/>
          <a:lstStyle/>
          <a:p>
            <a:endParaRPr lang="en-GB"/>
          </a:p>
        </p:txBody>
      </p:sp>
      <p:sp>
        <p:nvSpPr>
          <p:cNvPr id="16" name="Content Placeholder 15" descr="Right panel, box 5">
            <a:extLst>
              <a:ext uri="{FF2B5EF4-FFF2-40B4-BE49-F238E27FC236}">
                <a16:creationId xmlns:a16="http://schemas.microsoft.com/office/drawing/2014/main" xmlns="" id="{663A8087-5506-4C65-87B9-9AF18DD35DF6}"/>
              </a:ext>
            </a:extLst>
          </p:cNvPr>
          <p:cNvSpPr>
            <a:spLocks noGrp="1"/>
          </p:cNvSpPr>
          <p:nvPr>
            <p:ph sz="quarter" idx="28"/>
          </p:nvPr>
        </p:nvSpPr>
        <p:spPr/>
        <p:txBody>
          <a:bodyPr/>
          <a:lstStyle/>
          <a:p>
            <a:endParaRPr lang="en-GB"/>
          </a:p>
        </p:txBody>
      </p:sp>
      <p:sp>
        <p:nvSpPr>
          <p:cNvPr id="17" name="Content Placeholder 16" descr="Right panel, box 6">
            <a:extLst>
              <a:ext uri="{FF2B5EF4-FFF2-40B4-BE49-F238E27FC236}">
                <a16:creationId xmlns:a16="http://schemas.microsoft.com/office/drawing/2014/main" xmlns="" id="{833FE542-498C-4377-AE95-3D9E179037D0}"/>
              </a:ext>
            </a:extLst>
          </p:cNvPr>
          <p:cNvSpPr>
            <a:spLocks noGrp="1"/>
          </p:cNvSpPr>
          <p:nvPr>
            <p:ph sz="quarter" idx="29"/>
          </p:nvPr>
        </p:nvSpPr>
        <p:spPr/>
        <p:txBody>
          <a:bodyPr/>
          <a:lstStyle/>
          <a:p>
            <a:endParaRPr lang="en-GB"/>
          </a:p>
        </p:txBody>
      </p:sp>
      <p:sp>
        <p:nvSpPr>
          <p:cNvPr id="18" name="Content Placeholder 17" descr="Right panel, box 7">
            <a:extLst>
              <a:ext uri="{FF2B5EF4-FFF2-40B4-BE49-F238E27FC236}">
                <a16:creationId xmlns:a16="http://schemas.microsoft.com/office/drawing/2014/main" xmlns="" id="{20353B19-D25F-49BB-B4C3-6F08EB057CCF}"/>
              </a:ext>
            </a:extLst>
          </p:cNvPr>
          <p:cNvSpPr>
            <a:spLocks noGrp="1"/>
          </p:cNvSpPr>
          <p:nvPr>
            <p:ph sz="quarter" idx="21"/>
          </p:nvPr>
        </p:nvSpPr>
        <p:spPr/>
        <p:txBody>
          <a:bodyPr/>
          <a:lstStyle/>
          <a:p>
            <a:endParaRPr lang="en-GB"/>
          </a:p>
        </p:txBody>
      </p:sp>
      <p:sp>
        <p:nvSpPr>
          <p:cNvPr id="19" name="Text Placeholder 18" descr="Contact details">
            <a:extLst>
              <a:ext uri="{FF2B5EF4-FFF2-40B4-BE49-F238E27FC236}">
                <a16:creationId xmlns:a16="http://schemas.microsoft.com/office/drawing/2014/main" xmlns="" id="{F788AB5B-9D83-4698-B756-6B3B75EA297F}"/>
              </a:ext>
            </a:extLst>
          </p:cNvPr>
          <p:cNvSpPr>
            <a:spLocks noGrp="1"/>
          </p:cNvSpPr>
          <p:nvPr>
            <p:ph type="body" sz="quarter" idx="13"/>
          </p:nvPr>
        </p:nvSpPr>
        <p:spPr/>
        <p:txBody>
          <a:bodyPr/>
          <a:lstStyle/>
          <a:p>
            <a:endParaRPr lang="en-GB"/>
          </a:p>
        </p:txBody>
      </p:sp>
      <p:sp>
        <p:nvSpPr>
          <p:cNvPr id="20" name="Text Placeholder 19" descr="Collaborator logos">
            <a:extLst>
              <a:ext uri="{FF2B5EF4-FFF2-40B4-BE49-F238E27FC236}">
                <a16:creationId xmlns:a16="http://schemas.microsoft.com/office/drawing/2014/main" xmlns="" id="{919F7CF0-3860-4D90-8EE3-1EAD859452C3}"/>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9131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EC267BBE-D8F0-4375-A770-2B9054CBAA4A}"/>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187370DE-CC9C-4497-A506-DD450A971921}"/>
              </a:ext>
            </a:extLst>
          </p:cNvPr>
          <p:cNvSpPr>
            <a:spLocks noGrp="1"/>
          </p:cNvSpPr>
          <p:nvPr>
            <p:ph type="body" sz="quarter" idx="10"/>
          </p:nvPr>
        </p:nvSpPr>
        <p:spPr/>
        <p:txBody>
          <a:bodyPr/>
          <a:lstStyle/>
          <a:p>
            <a:endParaRPr lang="en-GB" dirty="0"/>
          </a:p>
        </p:txBody>
      </p:sp>
      <p:sp>
        <p:nvSpPr>
          <p:cNvPr id="4" name="Text Placeholder 3" descr="Department or institution">
            <a:extLst>
              <a:ext uri="{FF2B5EF4-FFF2-40B4-BE49-F238E27FC236}">
                <a16:creationId xmlns:a16="http://schemas.microsoft.com/office/drawing/2014/main" xmlns="" id="{871390EE-76DD-4A04-BF74-5728D64BCED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681EC794-F1D8-419B-8E60-643288B5EED7}"/>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FC92CCDD-0173-4A2F-A546-391E12722EC0}"/>
              </a:ext>
            </a:extLst>
          </p:cNvPr>
          <p:cNvSpPr>
            <a:spLocks noGrp="1"/>
          </p:cNvSpPr>
          <p:nvPr>
            <p:ph sz="quarter" idx="15"/>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CE439872-B3A3-4865-9B39-E7E73EDD282F}"/>
              </a:ext>
            </a:extLst>
          </p:cNvPr>
          <p:cNvSpPr>
            <a:spLocks noGrp="1"/>
          </p:cNvSpPr>
          <p:nvPr>
            <p:ph sz="quarter" idx="16"/>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C56A47C3-BC98-43E5-A200-11D0D0B29E35}"/>
              </a:ext>
            </a:extLst>
          </p:cNvPr>
          <p:cNvSpPr>
            <a:spLocks noGrp="1"/>
          </p:cNvSpPr>
          <p:nvPr>
            <p:ph sz="quarter" idx="17"/>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43E40D81-D9AF-4603-AE95-EB12BDC064C2}"/>
              </a:ext>
            </a:extLst>
          </p:cNvPr>
          <p:cNvSpPr>
            <a:spLocks noGrp="1"/>
          </p:cNvSpPr>
          <p:nvPr>
            <p:ph sz="quarter" idx="18"/>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E972B622-97CB-4A7C-9584-99E36FED2841}"/>
              </a:ext>
            </a:extLst>
          </p:cNvPr>
          <p:cNvSpPr>
            <a:spLocks noGrp="1"/>
          </p:cNvSpPr>
          <p:nvPr>
            <p:ph sz="quarter" idx="19"/>
          </p:nvPr>
        </p:nvSpPr>
        <p:spPr/>
        <p:txBody>
          <a:bodyPr/>
          <a:lstStyle/>
          <a:p>
            <a:endParaRPr lang="en-GB"/>
          </a:p>
        </p:txBody>
      </p:sp>
      <p:sp>
        <p:nvSpPr>
          <p:cNvPr id="11" name="Content Placeholder 10" descr="Centre panel, box 3">
            <a:extLst>
              <a:ext uri="{FF2B5EF4-FFF2-40B4-BE49-F238E27FC236}">
                <a16:creationId xmlns:a16="http://schemas.microsoft.com/office/drawing/2014/main" xmlns="" id="{84E762A9-5BCE-4412-A20D-0F1AF43B28EA}"/>
              </a:ext>
            </a:extLst>
          </p:cNvPr>
          <p:cNvSpPr>
            <a:spLocks noGrp="1"/>
          </p:cNvSpPr>
          <p:nvPr>
            <p:ph sz="quarter" idx="20"/>
          </p:nvPr>
        </p:nvSpPr>
        <p:spPr/>
        <p:txBody>
          <a:bodyPr/>
          <a:lstStyle/>
          <a:p>
            <a:endParaRPr lang="en-GB"/>
          </a:p>
        </p:txBody>
      </p:sp>
      <p:sp>
        <p:nvSpPr>
          <p:cNvPr id="12" name="Content Placeholder 11" descr="Right panel, box 1">
            <a:extLst>
              <a:ext uri="{FF2B5EF4-FFF2-40B4-BE49-F238E27FC236}">
                <a16:creationId xmlns:a16="http://schemas.microsoft.com/office/drawing/2014/main" xmlns="" id="{4C7F578C-32E1-419E-B9E5-0E46E4FEA7ED}"/>
              </a:ext>
            </a:extLst>
          </p:cNvPr>
          <p:cNvSpPr>
            <a:spLocks noGrp="1"/>
          </p:cNvSpPr>
          <p:nvPr>
            <p:ph sz="quarter" idx="21"/>
          </p:nvPr>
        </p:nvSpPr>
        <p:spPr/>
        <p:txBody>
          <a:bodyPr/>
          <a:lstStyle/>
          <a:p>
            <a:endParaRPr lang="en-GB"/>
          </a:p>
        </p:txBody>
      </p:sp>
      <p:sp>
        <p:nvSpPr>
          <p:cNvPr id="13" name="Content Placeholder 12" descr="Right panel, box 2">
            <a:extLst>
              <a:ext uri="{FF2B5EF4-FFF2-40B4-BE49-F238E27FC236}">
                <a16:creationId xmlns:a16="http://schemas.microsoft.com/office/drawing/2014/main" xmlns="" id="{F2B6AA4C-E2AE-4300-9ED5-0FCE3C15E789}"/>
              </a:ext>
            </a:extLst>
          </p:cNvPr>
          <p:cNvSpPr>
            <a:spLocks noGrp="1"/>
          </p:cNvSpPr>
          <p:nvPr>
            <p:ph sz="quarter" idx="22"/>
          </p:nvPr>
        </p:nvSpPr>
        <p:spPr/>
        <p:txBody>
          <a:bodyPr/>
          <a:lstStyle/>
          <a:p>
            <a:endParaRPr lang="en-GB"/>
          </a:p>
        </p:txBody>
      </p:sp>
      <p:sp>
        <p:nvSpPr>
          <p:cNvPr id="14" name="Content Placeholder 13" descr="Right panel, box 3">
            <a:extLst>
              <a:ext uri="{FF2B5EF4-FFF2-40B4-BE49-F238E27FC236}">
                <a16:creationId xmlns:a16="http://schemas.microsoft.com/office/drawing/2014/main" xmlns="" id="{F370FF17-9D9D-459F-8C97-0FDDC57A350E}"/>
              </a:ext>
            </a:extLst>
          </p:cNvPr>
          <p:cNvSpPr>
            <a:spLocks noGrp="1"/>
          </p:cNvSpPr>
          <p:nvPr>
            <p:ph sz="quarter" idx="23"/>
          </p:nvPr>
        </p:nvSpPr>
        <p:spPr/>
        <p:txBody>
          <a:bodyPr/>
          <a:lstStyle/>
          <a:p>
            <a:endParaRPr lang="en-GB"/>
          </a:p>
        </p:txBody>
      </p:sp>
      <p:sp>
        <p:nvSpPr>
          <p:cNvPr id="15" name="Content Placeholder 14" descr="Right panel, box 4">
            <a:extLst>
              <a:ext uri="{FF2B5EF4-FFF2-40B4-BE49-F238E27FC236}">
                <a16:creationId xmlns:a16="http://schemas.microsoft.com/office/drawing/2014/main" xmlns="" id="{3935E5E8-DB11-4238-BD3D-F9940E67F9DB}"/>
              </a:ext>
            </a:extLst>
          </p:cNvPr>
          <p:cNvSpPr>
            <a:spLocks noGrp="1"/>
          </p:cNvSpPr>
          <p:nvPr>
            <p:ph sz="quarter" idx="24"/>
          </p:nvPr>
        </p:nvSpPr>
        <p:spPr/>
        <p:txBody>
          <a:bodyPr/>
          <a:lstStyle/>
          <a:p>
            <a:endParaRPr lang="en-GB"/>
          </a:p>
        </p:txBody>
      </p:sp>
      <p:sp>
        <p:nvSpPr>
          <p:cNvPr id="16" name="Content Placeholder 15" descr="Right panel, box 5">
            <a:extLst>
              <a:ext uri="{FF2B5EF4-FFF2-40B4-BE49-F238E27FC236}">
                <a16:creationId xmlns:a16="http://schemas.microsoft.com/office/drawing/2014/main" xmlns="" id="{2EEFA2F7-8091-495C-A900-6543B087FA54}"/>
              </a:ext>
            </a:extLst>
          </p:cNvPr>
          <p:cNvSpPr>
            <a:spLocks noGrp="1"/>
          </p:cNvSpPr>
          <p:nvPr>
            <p:ph sz="quarter" idx="25"/>
          </p:nvPr>
        </p:nvSpPr>
        <p:spPr/>
        <p:txBody>
          <a:bodyPr/>
          <a:lstStyle/>
          <a:p>
            <a:endParaRPr lang="en-GB"/>
          </a:p>
        </p:txBody>
      </p:sp>
      <p:sp>
        <p:nvSpPr>
          <p:cNvPr id="17" name="Text Placeholder 16" descr="Contact details">
            <a:extLst>
              <a:ext uri="{FF2B5EF4-FFF2-40B4-BE49-F238E27FC236}">
                <a16:creationId xmlns:a16="http://schemas.microsoft.com/office/drawing/2014/main" xmlns="" id="{23ACF1E6-83AC-4BDB-A4D5-755731580153}"/>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xmlns="" id="{E9A078AA-60F9-4489-9643-9BF94146412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6247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0038"/>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customXml/itemProps2.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51</TotalTime>
  <Words>604</Words>
  <Application>Microsoft Macintosh PowerPoint</Application>
  <PresentationFormat>Custom</PresentationFormat>
  <Paragraphs>102</Paragraphs>
  <Slides>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Calibri</vt:lpstr>
      <vt:lpstr>Arial</vt:lpstr>
      <vt:lpstr>UCL_Grey_A0_Landscape_Poster_Theme</vt:lpstr>
      <vt:lpstr>Mapping the space between buildings using Open Street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Palominos Ortega, Nicolas</cp:lastModifiedBy>
  <cp:revision>25</cp:revision>
  <cp:lastPrinted>2022-03-30T11:13:58Z</cp:lastPrinted>
  <dcterms:created xsi:type="dcterms:W3CDTF">2020-10-13T09:11:49Z</dcterms:created>
  <dcterms:modified xsi:type="dcterms:W3CDTF">2022-04-01T13:27:39Z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